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2"/>
  </p:notesMasterIdLst>
  <p:sldIdLst>
    <p:sldId id="256" r:id="rId2"/>
    <p:sldId id="260" r:id="rId3"/>
    <p:sldId id="261" r:id="rId4"/>
    <p:sldId id="274" r:id="rId5"/>
    <p:sldId id="257" r:id="rId6"/>
    <p:sldId id="266" r:id="rId7"/>
    <p:sldId id="259" r:id="rId8"/>
    <p:sldId id="264" r:id="rId9"/>
    <p:sldId id="262" r:id="rId10"/>
    <p:sldId id="296" r:id="rId11"/>
    <p:sldId id="303" r:id="rId12"/>
    <p:sldId id="304" r:id="rId13"/>
    <p:sldId id="299" r:id="rId14"/>
    <p:sldId id="263" r:id="rId15"/>
    <p:sldId id="268" r:id="rId16"/>
    <p:sldId id="305" r:id="rId17"/>
    <p:sldId id="302" r:id="rId18"/>
    <p:sldId id="267" r:id="rId19"/>
    <p:sldId id="300" r:id="rId20"/>
    <p:sldId id="306" r:id="rId21"/>
  </p:sldIdLst>
  <p:sldSz cx="9144000" cy="5143500" type="screen16x9"/>
  <p:notesSz cx="6858000" cy="9144000"/>
  <p:embeddedFontLst>
    <p:embeddedFont>
      <p:font typeface="Nanum Myeongjo" panose="020B0604020202020204" charset="-127"/>
      <p:regular r:id="rId23"/>
      <p:bold r:id="rId24"/>
    </p:embeddedFont>
    <p:embeddedFont>
      <p:font typeface="Bebas Neue" panose="020B0606020202050201" pitchFamily="34" charset="0"/>
      <p:regular r:id="rId25"/>
    </p:embeddedFont>
    <p:embeddedFont>
      <p:font typeface="Nunito Light" pitchFamily="2" charset="0"/>
      <p:regular r:id="rId26"/>
      <p:italic r:id="rId27"/>
    </p:embeddedFont>
    <p:embeddedFont>
      <p:font typeface="PT Sans" panose="020B050302020302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D4BC"/>
    <a:srgbClr val="0608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FA7092-8BFE-4AE8-9CDF-A21E8D825D5A}">
  <a:tblStyle styleId="{CEFA7092-8BFE-4AE8-9CDF-A21E8D825D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E35E7ED-3ADC-41DA-9E2D-C6F099DBDDD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60"/>
  </p:normalViewPr>
  <p:slideViewPr>
    <p:cSldViewPr snapToGrid="0">
      <p:cViewPr varScale="1">
        <p:scale>
          <a:sx n="84" d="100"/>
          <a:sy n="84" d="100"/>
        </p:scale>
        <p:origin x="79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42882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7153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706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8835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2577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7324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739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1110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516e2bbe7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516e2bbe7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27200" y="1282700"/>
            <a:ext cx="7089600" cy="21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07650" y="3464025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-1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7724775" y="385637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8162873" y="4255728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440650"/>
            <a:ext cx="6576000" cy="16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1"/>
          </p:nvPr>
        </p:nvSpPr>
        <p:spPr>
          <a:xfrm>
            <a:off x="1284000" y="303047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" name="Google Shape;62;p11"/>
          <p:cNvSpPr/>
          <p:nvPr/>
        </p:nvSpPr>
        <p:spPr>
          <a:xfrm flipH="1">
            <a:off x="8170098" y="-1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1"/>
          <p:cNvSpPr/>
          <p:nvPr/>
        </p:nvSpPr>
        <p:spPr>
          <a:xfrm rot="10800000" flipH="1">
            <a:off x="0" y="385637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1"/>
          <p:cNvSpPr/>
          <p:nvPr/>
        </p:nvSpPr>
        <p:spPr>
          <a:xfrm rot="10800000" flipH="1">
            <a:off x="0" y="4255728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/>
          <p:nvPr/>
        </p:nvSpPr>
        <p:spPr>
          <a:xfrm flipH="1">
            <a:off x="7724775" y="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716850" y="539500"/>
            <a:ext cx="2413800" cy="11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1"/>
          </p:nvPr>
        </p:nvSpPr>
        <p:spPr>
          <a:xfrm>
            <a:off x="716850" y="1646950"/>
            <a:ext cx="2413800" cy="10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7"/>
          <p:cNvSpPr>
            <a:spLocks noGrp="1"/>
          </p:cNvSpPr>
          <p:nvPr>
            <p:ph type="pic" idx="2"/>
          </p:nvPr>
        </p:nvSpPr>
        <p:spPr>
          <a:xfrm>
            <a:off x="5666563" y="547051"/>
            <a:ext cx="2801100" cy="4049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7"/>
          <p:cNvSpPr>
            <a:spLocks noGrp="1"/>
          </p:cNvSpPr>
          <p:nvPr>
            <p:ph type="pic" idx="3"/>
          </p:nvPr>
        </p:nvSpPr>
        <p:spPr>
          <a:xfrm>
            <a:off x="3443175" y="539500"/>
            <a:ext cx="2073300" cy="19401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7"/>
          <p:cNvSpPr>
            <a:spLocks noGrp="1"/>
          </p:cNvSpPr>
          <p:nvPr>
            <p:ph type="pic" idx="4"/>
          </p:nvPr>
        </p:nvSpPr>
        <p:spPr>
          <a:xfrm>
            <a:off x="776175" y="2664000"/>
            <a:ext cx="4740300" cy="19401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17"/>
          <p:cNvSpPr/>
          <p:nvPr/>
        </p:nvSpPr>
        <p:spPr>
          <a:xfrm rot="5400000">
            <a:off x="8254698" y="41151"/>
            <a:ext cx="930435" cy="848139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7"/>
          <p:cNvSpPr/>
          <p:nvPr/>
        </p:nvSpPr>
        <p:spPr>
          <a:xfrm rot="5400000">
            <a:off x="8530674" y="28382"/>
            <a:ext cx="641693" cy="584936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1"/>
          </p:nvPr>
        </p:nvSpPr>
        <p:spPr>
          <a:xfrm>
            <a:off x="937625" y="2579823"/>
            <a:ext cx="22692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2"/>
          </p:nvPr>
        </p:nvSpPr>
        <p:spPr>
          <a:xfrm>
            <a:off x="3485100" y="2579823"/>
            <a:ext cx="22677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3"/>
          </p:nvPr>
        </p:nvSpPr>
        <p:spPr>
          <a:xfrm>
            <a:off x="6031075" y="2579823"/>
            <a:ext cx="22677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4"/>
          </p:nvPr>
        </p:nvSpPr>
        <p:spPr>
          <a:xfrm>
            <a:off x="937625" y="1806675"/>
            <a:ext cx="2269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5"/>
          </p:nvPr>
        </p:nvSpPr>
        <p:spPr>
          <a:xfrm>
            <a:off x="3484350" y="1806676"/>
            <a:ext cx="2267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ubTitle" idx="6"/>
          </p:nvPr>
        </p:nvSpPr>
        <p:spPr>
          <a:xfrm>
            <a:off x="6031075" y="1806676"/>
            <a:ext cx="2267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0" y="3"/>
            <a:ext cx="930435" cy="848139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0" y="0"/>
            <a:ext cx="641693" cy="584936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10800000">
            <a:off x="7861200" y="3974175"/>
            <a:ext cx="1282788" cy="1169326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10800000">
            <a:off x="8259217" y="4336993"/>
            <a:ext cx="884771" cy="8065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1"/>
          </p:nvPr>
        </p:nvSpPr>
        <p:spPr>
          <a:xfrm>
            <a:off x="1253224" y="18251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subTitle" idx="2"/>
          </p:nvPr>
        </p:nvSpPr>
        <p:spPr>
          <a:xfrm>
            <a:off x="5079776" y="18251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ubTitle" idx="3"/>
          </p:nvPr>
        </p:nvSpPr>
        <p:spPr>
          <a:xfrm>
            <a:off x="1253224" y="34856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ubTitle" idx="4"/>
          </p:nvPr>
        </p:nvSpPr>
        <p:spPr>
          <a:xfrm>
            <a:off x="5079776" y="34856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subTitle" idx="5"/>
          </p:nvPr>
        </p:nvSpPr>
        <p:spPr>
          <a:xfrm>
            <a:off x="1253224" y="14555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6"/>
          </p:nvPr>
        </p:nvSpPr>
        <p:spPr>
          <a:xfrm>
            <a:off x="1253224" y="31162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ubTitle" idx="7"/>
          </p:nvPr>
        </p:nvSpPr>
        <p:spPr>
          <a:xfrm>
            <a:off x="5079749" y="14555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8"/>
          </p:nvPr>
        </p:nvSpPr>
        <p:spPr>
          <a:xfrm>
            <a:off x="5079749" y="31162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8" name="Google Shape;138;p19"/>
          <p:cNvSpPr/>
          <p:nvPr/>
        </p:nvSpPr>
        <p:spPr>
          <a:xfrm rot="5400000">
            <a:off x="7819072" y="67977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/>
          <p:nvPr/>
        </p:nvSpPr>
        <p:spPr>
          <a:xfrm rot="5400000">
            <a:off x="8237801" y="48602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bg>
      <p:bgPr>
        <a:solidFill>
          <a:schemeClr val="dk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1"/>
          </p:nvPr>
        </p:nvSpPr>
        <p:spPr>
          <a:xfrm>
            <a:off x="720000" y="1691172"/>
            <a:ext cx="22644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2"/>
          </p:nvPr>
        </p:nvSpPr>
        <p:spPr>
          <a:xfrm>
            <a:off x="3579000" y="1691161"/>
            <a:ext cx="22677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ubTitle" idx="3"/>
          </p:nvPr>
        </p:nvSpPr>
        <p:spPr>
          <a:xfrm>
            <a:off x="720000" y="3421454"/>
            <a:ext cx="22644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subTitle" idx="4"/>
          </p:nvPr>
        </p:nvSpPr>
        <p:spPr>
          <a:xfrm>
            <a:off x="3577348" y="3421450"/>
            <a:ext cx="22677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ubTitle" idx="5"/>
          </p:nvPr>
        </p:nvSpPr>
        <p:spPr>
          <a:xfrm>
            <a:off x="6437997" y="1691161"/>
            <a:ext cx="22677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subTitle" idx="6"/>
          </p:nvPr>
        </p:nvSpPr>
        <p:spPr>
          <a:xfrm>
            <a:off x="6437997" y="3421450"/>
            <a:ext cx="22677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ubTitle" idx="7"/>
          </p:nvPr>
        </p:nvSpPr>
        <p:spPr>
          <a:xfrm>
            <a:off x="724453" y="1336275"/>
            <a:ext cx="2255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8"/>
          </p:nvPr>
        </p:nvSpPr>
        <p:spPr>
          <a:xfrm>
            <a:off x="3583455" y="1336263"/>
            <a:ext cx="2258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subTitle" idx="9"/>
          </p:nvPr>
        </p:nvSpPr>
        <p:spPr>
          <a:xfrm>
            <a:off x="6442448" y="1336263"/>
            <a:ext cx="2258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subTitle" idx="13"/>
          </p:nvPr>
        </p:nvSpPr>
        <p:spPr>
          <a:xfrm>
            <a:off x="724453" y="3063356"/>
            <a:ext cx="2255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subTitle" idx="14"/>
          </p:nvPr>
        </p:nvSpPr>
        <p:spPr>
          <a:xfrm>
            <a:off x="3583455" y="3063350"/>
            <a:ext cx="2258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15"/>
          </p:nvPr>
        </p:nvSpPr>
        <p:spPr>
          <a:xfrm>
            <a:off x="6442448" y="3063350"/>
            <a:ext cx="2258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4" name="Google Shape;154;p20"/>
          <p:cNvSpPr/>
          <p:nvPr/>
        </p:nvSpPr>
        <p:spPr>
          <a:xfrm flipH="1">
            <a:off x="7724775" y="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 flipH="1">
            <a:off x="8170098" y="-1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/>
          <p:nvPr/>
        </p:nvSpPr>
        <p:spPr>
          <a:xfrm rot="10800000" flipH="1">
            <a:off x="0" y="385637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/>
          <p:nvPr/>
        </p:nvSpPr>
        <p:spPr>
          <a:xfrm rot="10800000" flipH="1">
            <a:off x="0" y="4255728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title" hasCustomPrompt="1"/>
          </p:nvPr>
        </p:nvSpPr>
        <p:spPr>
          <a:xfrm>
            <a:off x="719931" y="2551700"/>
            <a:ext cx="3648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21"/>
          <p:cNvSpPr txBox="1">
            <a:spLocks noGrp="1"/>
          </p:cNvSpPr>
          <p:nvPr>
            <p:ph type="subTitle" idx="1"/>
          </p:nvPr>
        </p:nvSpPr>
        <p:spPr>
          <a:xfrm>
            <a:off x="719931" y="3356823"/>
            <a:ext cx="3648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61" name="Google Shape;161;p21"/>
          <p:cNvSpPr txBox="1">
            <a:spLocks noGrp="1"/>
          </p:cNvSpPr>
          <p:nvPr>
            <p:ph type="title" idx="2" hasCustomPrompt="1"/>
          </p:nvPr>
        </p:nvSpPr>
        <p:spPr>
          <a:xfrm>
            <a:off x="2747243" y="840714"/>
            <a:ext cx="3648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2" name="Google Shape;162;p21"/>
          <p:cNvSpPr txBox="1">
            <a:spLocks noGrp="1"/>
          </p:cNvSpPr>
          <p:nvPr>
            <p:ph type="subTitle" idx="3"/>
          </p:nvPr>
        </p:nvSpPr>
        <p:spPr>
          <a:xfrm>
            <a:off x="2747243" y="1615651"/>
            <a:ext cx="3648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title" idx="4" hasCustomPrompt="1"/>
          </p:nvPr>
        </p:nvSpPr>
        <p:spPr>
          <a:xfrm>
            <a:off x="4774569" y="2551700"/>
            <a:ext cx="36495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5"/>
          </p:nvPr>
        </p:nvSpPr>
        <p:spPr>
          <a:xfrm>
            <a:off x="4774569" y="3356824"/>
            <a:ext cx="36495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65" name="Google Shape;165;p21"/>
          <p:cNvSpPr/>
          <p:nvPr/>
        </p:nvSpPr>
        <p:spPr>
          <a:xfrm rot="10800000" flipH="1">
            <a:off x="0" y="385637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1"/>
          <p:cNvSpPr/>
          <p:nvPr/>
        </p:nvSpPr>
        <p:spPr>
          <a:xfrm rot="10800000" flipH="1">
            <a:off x="0" y="4255728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1"/>
          <p:cNvSpPr/>
          <p:nvPr/>
        </p:nvSpPr>
        <p:spPr>
          <a:xfrm rot="10800000">
            <a:off x="8477200" y="646125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/>
          <p:nvPr/>
        </p:nvSpPr>
        <p:spPr>
          <a:xfrm>
            <a:off x="0" y="3"/>
            <a:ext cx="930435" cy="848139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3"/>
          <p:cNvSpPr/>
          <p:nvPr/>
        </p:nvSpPr>
        <p:spPr>
          <a:xfrm>
            <a:off x="0" y="0"/>
            <a:ext cx="641693" cy="584936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3"/>
          <p:cNvSpPr/>
          <p:nvPr/>
        </p:nvSpPr>
        <p:spPr>
          <a:xfrm rot="10800000">
            <a:off x="7861200" y="3974175"/>
            <a:ext cx="1282788" cy="1169326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3"/>
          <p:cNvSpPr/>
          <p:nvPr/>
        </p:nvSpPr>
        <p:spPr>
          <a:xfrm rot="10800000">
            <a:off x="8259217" y="4336993"/>
            <a:ext cx="884771" cy="8065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/>
          <p:nvPr/>
        </p:nvSpPr>
        <p:spPr>
          <a:xfrm flipH="1">
            <a:off x="7724775" y="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4"/>
          <p:cNvSpPr/>
          <p:nvPr/>
        </p:nvSpPr>
        <p:spPr>
          <a:xfrm flipH="1">
            <a:off x="8170098" y="-1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4"/>
          <p:cNvSpPr/>
          <p:nvPr/>
        </p:nvSpPr>
        <p:spPr>
          <a:xfrm rot="10800000" flipH="1">
            <a:off x="0" y="4203198"/>
            <a:ext cx="1031535" cy="940296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4"/>
          <p:cNvSpPr/>
          <p:nvPr/>
        </p:nvSpPr>
        <p:spPr>
          <a:xfrm rot="10800000" flipH="1">
            <a:off x="0" y="4494943"/>
            <a:ext cx="711486" cy="64855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047175" y="2571975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1474650"/>
            <a:ext cx="1370400" cy="128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latin typeface="PT Sans"/>
                <a:ea typeface="PT Sans"/>
                <a:cs typeface="PT Sans"/>
                <a:sym typeface="PT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 flipH="1">
            <a:off x="713227" y="539500"/>
            <a:ext cx="27606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3"/>
          <p:cNvSpPr/>
          <p:nvPr/>
        </p:nvSpPr>
        <p:spPr>
          <a:xfrm rot="5400000">
            <a:off x="7819072" y="67977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5400000">
            <a:off x="8237801" y="48602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 rot="5400000">
            <a:off x="7819072" y="67977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 rot="5400000">
            <a:off x="8237801" y="48602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4923136" y="2409049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715263" y="2409049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715263" y="1619490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4923138" y="1619490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 flipH="1">
            <a:off x="7724775" y="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 flipH="1">
            <a:off x="8170098" y="-1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rot="10800000" flipH="1">
            <a:off x="0" y="385637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 rot="10800000" flipH="1">
            <a:off x="0" y="4255728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 flipH="1">
            <a:off x="7903330" y="4450075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 flipH="1">
            <a:off x="7500580" y="4498250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0" y="3"/>
            <a:ext cx="930435" cy="848139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0" y="0"/>
            <a:ext cx="641693" cy="584936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rot="10800000">
            <a:off x="7861200" y="3974175"/>
            <a:ext cx="1282788" cy="1169326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 rot="10800000">
            <a:off x="8259217" y="4336993"/>
            <a:ext cx="884771" cy="8065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11975" y="12135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1"/>
          </p:nvPr>
        </p:nvSpPr>
        <p:spPr>
          <a:xfrm>
            <a:off x="811975" y="2158025"/>
            <a:ext cx="4294800" cy="18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>
            <a:spLocks noGrp="1"/>
          </p:cNvSpPr>
          <p:nvPr>
            <p:ph type="pic" idx="2"/>
          </p:nvPr>
        </p:nvSpPr>
        <p:spPr>
          <a:xfrm>
            <a:off x="5643775" y="539500"/>
            <a:ext cx="27870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7"/>
          <p:cNvSpPr/>
          <p:nvPr/>
        </p:nvSpPr>
        <p:spPr>
          <a:xfrm>
            <a:off x="0" y="4"/>
            <a:ext cx="1412005" cy="1287113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0" y="-1"/>
            <a:ext cx="973906" cy="887765"/>
          </a:xfrm>
          <a:custGeom>
            <a:avLst/>
            <a:gdLst/>
            <a:ahLst/>
            <a:cxnLst/>
            <a:rect l="l" t="t" r="r" b="b"/>
            <a:pathLst>
              <a:path w="79763" h="72708" extrusionOk="0">
                <a:moveTo>
                  <a:pt x="1" y="0"/>
                </a:moveTo>
                <a:lnTo>
                  <a:pt x="1" y="70638"/>
                </a:lnTo>
                <a:cubicBezTo>
                  <a:pt x="1895" y="72052"/>
                  <a:pt x="4147" y="72708"/>
                  <a:pt x="6402" y="72708"/>
                </a:cubicBezTo>
                <a:cubicBezTo>
                  <a:pt x="10884" y="72708"/>
                  <a:pt x="15375" y="70117"/>
                  <a:pt x="17081" y="65738"/>
                </a:cubicBezTo>
                <a:cubicBezTo>
                  <a:pt x="19316" y="60365"/>
                  <a:pt x="17491" y="53373"/>
                  <a:pt x="21448" y="49129"/>
                </a:cubicBezTo>
                <a:cubicBezTo>
                  <a:pt x="24384" y="46104"/>
                  <a:pt x="28416" y="45876"/>
                  <a:pt x="32487" y="45876"/>
                </a:cubicBezTo>
                <a:cubicBezTo>
                  <a:pt x="33210" y="45876"/>
                  <a:pt x="33934" y="45883"/>
                  <a:pt x="34653" y="45883"/>
                </a:cubicBezTo>
                <a:cubicBezTo>
                  <a:pt x="36419" y="45883"/>
                  <a:pt x="38156" y="45840"/>
                  <a:pt x="39779" y="45541"/>
                </a:cubicBezTo>
                <a:cubicBezTo>
                  <a:pt x="54829" y="42465"/>
                  <a:pt x="40374" y="28481"/>
                  <a:pt x="55281" y="26205"/>
                </a:cubicBezTo>
                <a:cubicBezTo>
                  <a:pt x="55914" y="26138"/>
                  <a:pt x="56564" y="26111"/>
                  <a:pt x="57227" y="26111"/>
                </a:cubicBezTo>
                <a:cubicBezTo>
                  <a:pt x="59558" y="26111"/>
                  <a:pt x="62037" y="26437"/>
                  <a:pt x="64423" y="26437"/>
                </a:cubicBezTo>
                <a:cubicBezTo>
                  <a:pt x="67332" y="26437"/>
                  <a:pt x="70102" y="25953"/>
                  <a:pt x="72299" y="23806"/>
                </a:cubicBezTo>
                <a:cubicBezTo>
                  <a:pt x="78533" y="17409"/>
                  <a:pt x="69818" y="3937"/>
                  <a:pt x="797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427525" y="4372950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830250" y="4421125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anum Myeongjo"/>
              <a:buNone/>
              <a:defRPr sz="3500"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T Sans"/>
              <a:buChar char="●"/>
              <a:defRPr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T Sans"/>
              <a:buChar char="○"/>
              <a:defRPr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T Sans"/>
              <a:buChar char="■"/>
              <a:defRPr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T Sans"/>
              <a:buChar char="●"/>
              <a:defRPr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T Sans"/>
              <a:buChar char="○"/>
              <a:defRPr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T Sans"/>
              <a:buChar char="■"/>
              <a:defRPr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T Sans"/>
              <a:buChar char="●"/>
              <a:defRPr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T Sans"/>
              <a:buChar char="○"/>
              <a:defRPr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PT Sans"/>
              <a:buChar char="■"/>
              <a:defRPr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9" r:id="rId17"/>
    <p:sldLayoutId id="2147483670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>
            <a:spLocks noGrp="1"/>
          </p:cNvSpPr>
          <p:nvPr>
            <p:ph type="ctrTitle"/>
          </p:nvPr>
        </p:nvSpPr>
        <p:spPr>
          <a:xfrm>
            <a:off x="285000" y="1476701"/>
            <a:ext cx="8711160" cy="13766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/>
              <a:t>FINAL PROJECT</a:t>
            </a:r>
            <a:endParaRPr sz="8000" dirty="0"/>
          </a:p>
        </p:txBody>
      </p:sp>
      <p:sp>
        <p:nvSpPr>
          <p:cNvPr id="193" name="Google Shape;193;p28"/>
          <p:cNvSpPr txBox="1">
            <a:spLocks noGrp="1"/>
          </p:cNvSpPr>
          <p:nvPr>
            <p:ph type="subTitle" idx="1"/>
          </p:nvPr>
        </p:nvSpPr>
        <p:spPr>
          <a:xfrm>
            <a:off x="2307600" y="3137365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400" b="1" dirty="0"/>
              <a:t>Nhóm 2</a:t>
            </a:r>
            <a:endParaRPr sz="2400" b="1" dirty="0"/>
          </a:p>
        </p:txBody>
      </p:sp>
      <p:sp>
        <p:nvSpPr>
          <p:cNvPr id="194" name="Google Shape;194;p28"/>
          <p:cNvSpPr/>
          <p:nvPr/>
        </p:nvSpPr>
        <p:spPr>
          <a:xfrm>
            <a:off x="7332975" y="-420525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8"/>
          <p:cNvSpPr/>
          <p:nvPr/>
        </p:nvSpPr>
        <p:spPr>
          <a:xfrm>
            <a:off x="7735700" y="-372350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8"/>
          <p:cNvSpPr/>
          <p:nvPr/>
        </p:nvSpPr>
        <p:spPr>
          <a:xfrm>
            <a:off x="427525" y="4372950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830250" y="4421125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7EB3A32-473E-1F12-92A7-68A9FC114206}"/>
              </a:ext>
            </a:extLst>
          </p:cNvPr>
          <p:cNvCxnSpPr>
            <a:cxnSpLocks/>
          </p:cNvCxnSpPr>
          <p:nvPr/>
        </p:nvCxnSpPr>
        <p:spPr>
          <a:xfrm>
            <a:off x="2307600" y="3028460"/>
            <a:ext cx="462318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>
            <a:spLocks noGrp="1"/>
          </p:cNvSpPr>
          <p:nvPr>
            <p:ph type="title"/>
          </p:nvPr>
        </p:nvSpPr>
        <p:spPr>
          <a:xfrm>
            <a:off x="486156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vi-VN" sz="3600" dirty="0">
                <a:solidFill>
                  <a:srgbClr val="06080A"/>
                </a:solidFill>
                <a:latin typeface="PT   Sans"/>
              </a:rPr>
              <a:t>Doanh nghiệp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đang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bán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những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loại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sản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phẩm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nào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?</a:t>
            </a:r>
            <a:endParaRPr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D012ACF-1F3C-26EC-A94D-4758B81FF0D7}"/>
              </a:ext>
            </a:extLst>
          </p:cNvPr>
          <p:cNvCxnSpPr>
            <a:cxnSpLocks/>
          </p:cNvCxnSpPr>
          <p:nvPr/>
        </p:nvCxnSpPr>
        <p:spPr>
          <a:xfrm>
            <a:off x="391828" y="170557"/>
            <a:ext cx="0" cy="933651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1D563C36-3F5E-2A5E-EF59-1380C8619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28" y="1319001"/>
            <a:ext cx="4878143" cy="269995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286A95-8544-49AA-1E12-4B4675E7E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5211" y="2303644"/>
            <a:ext cx="4781129" cy="27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8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>
            <a:spLocks noGrp="1"/>
          </p:cNvSpPr>
          <p:nvPr>
            <p:ph type="title"/>
          </p:nvPr>
        </p:nvSpPr>
        <p:spPr>
          <a:xfrm>
            <a:off x="486156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vi-VN" sz="3600" dirty="0">
                <a:solidFill>
                  <a:srgbClr val="06080A"/>
                </a:solidFill>
                <a:latin typeface="PT   Sans"/>
              </a:rPr>
              <a:t>Doanh nghiệp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đang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bán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những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loại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sản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phẩm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nào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?</a:t>
            </a:r>
            <a:endParaRPr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D012ACF-1F3C-26EC-A94D-4758B81FF0D7}"/>
              </a:ext>
            </a:extLst>
          </p:cNvPr>
          <p:cNvCxnSpPr>
            <a:cxnSpLocks/>
          </p:cNvCxnSpPr>
          <p:nvPr/>
        </p:nvCxnSpPr>
        <p:spPr>
          <a:xfrm>
            <a:off x="391828" y="170557"/>
            <a:ext cx="0" cy="933651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0B301A9-7DFA-EAFD-B2AF-AB11B1407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408" y="1884926"/>
            <a:ext cx="4096205" cy="24500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DE7B1D-0C70-9B3F-D420-59D43A255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828" y="1884926"/>
            <a:ext cx="4096205" cy="245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21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>
            <a:spLocks noGrp="1"/>
          </p:cNvSpPr>
          <p:nvPr>
            <p:ph type="title"/>
          </p:nvPr>
        </p:nvSpPr>
        <p:spPr>
          <a:xfrm>
            <a:off x="486156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vi-VN" sz="3600" dirty="0">
                <a:solidFill>
                  <a:srgbClr val="06080A"/>
                </a:solidFill>
                <a:latin typeface="PT   Sans"/>
              </a:rPr>
              <a:t>Doanh nghiệp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đang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bán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những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loại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sản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phẩm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 </a:t>
            </a:r>
            <a:r>
              <a:rPr lang="en-US" sz="3600" i="0" dirty="0" err="1">
                <a:solidFill>
                  <a:srgbClr val="06080A"/>
                </a:solidFill>
                <a:effectLst/>
                <a:latin typeface="PT   Sans"/>
              </a:rPr>
              <a:t>nào</a:t>
            </a:r>
            <a:r>
              <a:rPr lang="en-US" sz="3600" i="0" dirty="0">
                <a:solidFill>
                  <a:srgbClr val="06080A"/>
                </a:solidFill>
                <a:effectLst/>
                <a:latin typeface="PT   Sans"/>
              </a:rPr>
              <a:t>?</a:t>
            </a:r>
            <a:endParaRPr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D012ACF-1F3C-26EC-A94D-4758B81FF0D7}"/>
              </a:ext>
            </a:extLst>
          </p:cNvPr>
          <p:cNvCxnSpPr>
            <a:cxnSpLocks/>
          </p:cNvCxnSpPr>
          <p:nvPr/>
        </p:nvCxnSpPr>
        <p:spPr>
          <a:xfrm>
            <a:off x="391828" y="170557"/>
            <a:ext cx="0" cy="933651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AD93F0E-8F27-44D5-7D46-BEC6026E8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776" y="1428376"/>
            <a:ext cx="5709903" cy="339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710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>
            <a:spLocks noGrp="1"/>
          </p:cNvSpPr>
          <p:nvPr>
            <p:ph type="title"/>
          </p:nvPr>
        </p:nvSpPr>
        <p:spPr>
          <a:xfrm>
            <a:off x="689792" y="53339"/>
            <a:ext cx="7993015" cy="614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Có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sự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khác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biệt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về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tỷ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lệ</a:t>
            </a:r>
            <a:r>
              <a:rPr lang="vi-VN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nam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và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nữ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vi-VN" sz="3200" i="0" dirty="0">
                <a:solidFill>
                  <a:srgbClr val="E4D4BC"/>
                </a:solidFill>
                <a:effectLst/>
                <a:latin typeface="PT    Sans"/>
              </a:rPr>
              <a:t>mua sắm các danh mục 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sản</a:t>
            </a:r>
            <a:r>
              <a:rPr lang="en-US" sz="3200" i="0" dirty="0">
                <a:solidFill>
                  <a:srgbClr val="E4D4BC"/>
                </a:solidFill>
                <a:effectLst/>
                <a:latin typeface="PT    Sans"/>
              </a:rPr>
              <a:t> </a:t>
            </a:r>
            <a:r>
              <a:rPr lang="en-US" sz="3200" i="0" dirty="0" err="1">
                <a:solidFill>
                  <a:srgbClr val="E4D4BC"/>
                </a:solidFill>
                <a:effectLst/>
                <a:latin typeface="PT    Sans"/>
              </a:rPr>
              <a:t>phẩm</a:t>
            </a:r>
            <a:r>
              <a:rPr lang="vi-VN" sz="3200" i="0" dirty="0">
                <a:solidFill>
                  <a:srgbClr val="E4D4BC"/>
                </a:solidFill>
                <a:effectLst/>
                <a:latin typeface="PT    Sans"/>
              </a:rPr>
              <a:t> không? 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281B154-5023-F095-9C7E-3CDA39E94DD1}"/>
              </a:ext>
            </a:extLst>
          </p:cNvPr>
          <p:cNvCxnSpPr>
            <a:cxnSpLocks/>
          </p:cNvCxnSpPr>
          <p:nvPr/>
        </p:nvCxnSpPr>
        <p:spPr>
          <a:xfrm>
            <a:off x="8789068" y="201037"/>
            <a:ext cx="0" cy="933651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0BD7EDD-CB86-A319-CB53-0667B59C3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403" y="1294100"/>
            <a:ext cx="6723194" cy="364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38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5"/>
          <p:cNvSpPr txBox="1">
            <a:spLocks noGrp="1"/>
          </p:cNvSpPr>
          <p:nvPr>
            <p:ph type="title"/>
          </p:nvPr>
        </p:nvSpPr>
        <p:spPr>
          <a:xfrm>
            <a:off x="438060" y="130225"/>
            <a:ext cx="79972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vi-VN" sz="3200" i="0" dirty="0">
                <a:solidFill>
                  <a:srgbClr val="E4D4BC"/>
                </a:solidFill>
                <a:effectLst/>
                <a:latin typeface="PT    Sans"/>
              </a:rPr>
              <a:t>Khách hàng dùng nền tảng nào để mua sắm?</a:t>
            </a:r>
            <a:endParaRPr lang="en-US" sz="3200" dirty="0">
              <a:solidFill>
                <a:srgbClr val="E4D4BC"/>
              </a:solidFill>
              <a:latin typeface="PT   Sans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50B84F5-0AAE-973D-A2C1-F9AAF1AB2128}"/>
              </a:ext>
            </a:extLst>
          </p:cNvPr>
          <p:cNvCxnSpPr>
            <a:cxnSpLocks/>
          </p:cNvCxnSpPr>
          <p:nvPr/>
        </p:nvCxnSpPr>
        <p:spPr>
          <a:xfrm>
            <a:off x="346108" y="236099"/>
            <a:ext cx="0" cy="933651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A66F6F12-415E-8B9B-3F4F-807D0FA35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546" y="1417232"/>
            <a:ext cx="6368908" cy="33588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0"/>
          <p:cNvSpPr txBox="1">
            <a:spLocks noGrp="1"/>
          </p:cNvSpPr>
          <p:nvPr>
            <p:ph type="title" idx="2"/>
          </p:nvPr>
        </p:nvSpPr>
        <p:spPr>
          <a:xfrm>
            <a:off x="544670" y="213999"/>
            <a:ext cx="6496209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vi-VN" sz="3200" i="0" dirty="0">
                <a:solidFill>
                  <a:srgbClr val="E4D4BC"/>
                </a:solidFill>
                <a:effectLst/>
                <a:latin typeface="PT     Sans"/>
              </a:rPr>
              <a:t>Có sự tương quan giữa doanh thu và login type không?</a:t>
            </a:r>
            <a:endParaRPr lang="en-US" sz="3200" dirty="0">
              <a:solidFill>
                <a:srgbClr val="E4D4BC"/>
              </a:solidFill>
              <a:latin typeface="PT     Sans"/>
            </a:endParaRPr>
          </a:p>
        </p:txBody>
      </p:sp>
      <p:sp>
        <p:nvSpPr>
          <p:cNvPr id="333" name="Google Shape;333;p40"/>
          <p:cNvSpPr/>
          <p:nvPr/>
        </p:nvSpPr>
        <p:spPr>
          <a:xfrm rot="10800000">
            <a:off x="8074450" y="598450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2801F27-EA7F-FEAE-3FE5-E53BECE6E9A2}"/>
              </a:ext>
            </a:extLst>
          </p:cNvPr>
          <p:cNvCxnSpPr>
            <a:cxnSpLocks/>
          </p:cNvCxnSpPr>
          <p:nvPr/>
        </p:nvCxnSpPr>
        <p:spPr>
          <a:xfrm>
            <a:off x="445168" y="131624"/>
            <a:ext cx="0" cy="933651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BDDE0AB8-C7D2-AE18-F37D-F88DF1FD6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2229" y="1357208"/>
            <a:ext cx="6308271" cy="34297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FM Analysis: the Best-Kept Secret for B2B Product Sellers">
            <a:extLst>
              <a:ext uri="{FF2B5EF4-FFF2-40B4-BE49-F238E27FC236}">
                <a16:creationId xmlns:a16="http://schemas.microsoft.com/office/drawing/2014/main" id="{26434C46-20CB-39F9-2050-02A575871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193" b="89462" l="9936" r="93803">
                        <a14:foregroundMark x1="81838" y1="16368" x2="81838" y2="16368"/>
                        <a14:foregroundMark x1="77564" y1="9417" x2="77564" y2="9417"/>
                        <a14:foregroundMark x1="84509" y1="18610" x2="84509" y2="18610"/>
                        <a14:foregroundMark x1="91132" y1="26457" x2="91132" y2="26457"/>
                        <a14:foregroundMark x1="87714" y1="17489" x2="87714" y2="17489"/>
                        <a14:foregroundMark x1="90598" y1="36099" x2="90598" y2="36099"/>
                        <a14:foregroundMark x1="91132" y1="41928" x2="91132" y2="41928"/>
                        <a14:foregroundMark x1="69124" y1="9641" x2="85256" y2="19058"/>
                        <a14:foregroundMark x1="85256" y1="19058" x2="93376" y2="37668"/>
                        <a14:foregroundMark x1="93376" y1="37668" x2="93590" y2="52242"/>
                        <a14:foregroundMark x1="93590" y1="52242" x2="91774" y2="66368"/>
                        <a14:foregroundMark x1="91774" y1="66368" x2="86538" y2="78027"/>
                        <a14:foregroundMark x1="94231" y1="34305" x2="96261" y2="48206"/>
                        <a14:foregroundMark x1="96261" y1="48206" x2="93803" y2="59865"/>
                        <a14:foregroundMark x1="93803" y1="59865" x2="93803" y2="60090"/>
                        <a14:foregroundMark x1="71688" y1="89462" x2="79594" y2="894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23" y="1062600"/>
            <a:ext cx="8158527" cy="3847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9" name="Google Shape;229;p31"/>
          <p:cNvSpPr txBox="1">
            <a:spLocks noGrp="1"/>
          </p:cNvSpPr>
          <p:nvPr>
            <p:ph type="title"/>
          </p:nvPr>
        </p:nvSpPr>
        <p:spPr>
          <a:xfrm>
            <a:off x="3662163" y="418450"/>
            <a:ext cx="1819673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5000" dirty="0"/>
              <a:t>RFM</a:t>
            </a:r>
            <a:endParaRPr sz="5000" dirty="0"/>
          </a:p>
        </p:txBody>
      </p:sp>
      <p:sp>
        <p:nvSpPr>
          <p:cNvPr id="230" name="Google Shape;230;p31"/>
          <p:cNvSpPr txBox="1">
            <a:spLocks noGrp="1"/>
          </p:cNvSpPr>
          <p:nvPr>
            <p:ph type="subTitle" idx="1"/>
          </p:nvPr>
        </p:nvSpPr>
        <p:spPr>
          <a:xfrm>
            <a:off x="1162823" y="1395668"/>
            <a:ext cx="4819439" cy="57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vi-VN" sz="2000" dirty="0">
                <a:solidFill>
                  <a:schemeClr val="accent1"/>
                </a:solidFill>
                <a:latin typeface="PT   Sans"/>
              </a:rPr>
              <a:t>Doanh thu và lợi nhuận của từng phân khúc mang lại chiếm bao nhiêu?</a:t>
            </a:r>
            <a:endParaRPr sz="2000" dirty="0">
              <a:solidFill>
                <a:schemeClr val="accent1"/>
              </a:solidFill>
              <a:latin typeface="PT   Sans"/>
            </a:endParaRPr>
          </a:p>
        </p:txBody>
      </p:sp>
      <p:sp>
        <p:nvSpPr>
          <p:cNvPr id="232" name="Google Shape;232;p31"/>
          <p:cNvSpPr/>
          <p:nvPr/>
        </p:nvSpPr>
        <p:spPr>
          <a:xfrm>
            <a:off x="7332975" y="-420525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1"/>
          <p:cNvSpPr/>
          <p:nvPr/>
        </p:nvSpPr>
        <p:spPr>
          <a:xfrm>
            <a:off x="7735700" y="-372350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F9CA244-C185-2A6E-635C-8325FCE6970E}"/>
              </a:ext>
            </a:extLst>
          </p:cNvPr>
          <p:cNvCxnSpPr>
            <a:cxnSpLocks/>
          </p:cNvCxnSpPr>
          <p:nvPr/>
        </p:nvCxnSpPr>
        <p:spPr>
          <a:xfrm>
            <a:off x="775248" y="890937"/>
            <a:ext cx="688285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72578D5-37A2-457D-8151-D81F77C60FCF}"/>
              </a:ext>
            </a:extLst>
          </p:cNvPr>
          <p:cNvSpPr txBox="1"/>
          <p:nvPr/>
        </p:nvSpPr>
        <p:spPr>
          <a:xfrm>
            <a:off x="1162823" y="3001233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000" b="0" i="0" dirty="0">
                <a:solidFill>
                  <a:schemeClr val="accent1"/>
                </a:solidFill>
                <a:effectLst/>
                <a:latin typeface="PT   Sans"/>
              </a:rPr>
              <a:t>Số lượng khách hàng trong từng phân khúc?</a:t>
            </a:r>
            <a:endParaRPr lang="en-US" sz="2000" dirty="0">
              <a:solidFill>
                <a:schemeClr val="accent1"/>
              </a:solidFill>
              <a:latin typeface="PT   Sans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9FDB0C1-19DC-1813-B60D-DCFB2D7E3EFC}"/>
              </a:ext>
            </a:extLst>
          </p:cNvPr>
          <p:cNvGrpSpPr/>
          <p:nvPr/>
        </p:nvGrpSpPr>
        <p:grpSpPr>
          <a:xfrm>
            <a:off x="376138" y="1456575"/>
            <a:ext cx="670295" cy="643717"/>
            <a:chOff x="442300" y="1293749"/>
            <a:chExt cx="353174" cy="347599"/>
          </a:xfrm>
        </p:grpSpPr>
        <p:sp>
          <p:nvSpPr>
            <p:cNvPr id="4" name="Google Shape;8940;p62">
              <a:extLst>
                <a:ext uri="{FF2B5EF4-FFF2-40B4-BE49-F238E27FC236}">
                  <a16:creationId xmlns:a16="http://schemas.microsoft.com/office/drawing/2014/main" id="{22A2F7CE-408A-D631-AFA9-D370F6A25D33}"/>
                </a:ext>
              </a:extLst>
            </p:cNvPr>
            <p:cNvSpPr/>
            <p:nvPr/>
          </p:nvSpPr>
          <p:spPr>
            <a:xfrm>
              <a:off x="670906" y="1334633"/>
              <a:ext cx="62299" cy="75307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941;p62">
              <a:extLst>
                <a:ext uri="{FF2B5EF4-FFF2-40B4-BE49-F238E27FC236}">
                  <a16:creationId xmlns:a16="http://schemas.microsoft.com/office/drawing/2014/main" id="{9E65D345-9B7C-5CAC-89C3-0959C08F974F}"/>
                </a:ext>
              </a:extLst>
            </p:cNvPr>
            <p:cNvSpPr/>
            <p:nvPr/>
          </p:nvSpPr>
          <p:spPr>
            <a:xfrm>
              <a:off x="442300" y="1415485"/>
              <a:ext cx="188666" cy="225863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942;p62">
              <a:extLst>
                <a:ext uri="{FF2B5EF4-FFF2-40B4-BE49-F238E27FC236}">
                  <a16:creationId xmlns:a16="http://schemas.microsoft.com/office/drawing/2014/main" id="{7DC8574D-8DED-1B2B-0BB0-CED1C08258ED}"/>
                </a:ext>
              </a:extLst>
            </p:cNvPr>
            <p:cNvSpPr/>
            <p:nvPr/>
          </p:nvSpPr>
          <p:spPr>
            <a:xfrm>
              <a:off x="609581" y="1293749"/>
              <a:ext cx="185893" cy="18403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943;p62">
              <a:extLst>
                <a:ext uri="{FF2B5EF4-FFF2-40B4-BE49-F238E27FC236}">
                  <a16:creationId xmlns:a16="http://schemas.microsoft.com/office/drawing/2014/main" id="{46217FBB-3896-370D-1316-E2819320035E}"/>
                </a:ext>
              </a:extLst>
            </p:cNvPr>
            <p:cNvSpPr/>
            <p:nvPr/>
          </p:nvSpPr>
          <p:spPr>
            <a:xfrm>
              <a:off x="692292" y="1415485"/>
              <a:ext cx="20471" cy="21386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3448705-C168-8937-D93D-7E9F65690924}"/>
              </a:ext>
            </a:extLst>
          </p:cNvPr>
          <p:cNvGrpSpPr/>
          <p:nvPr/>
        </p:nvGrpSpPr>
        <p:grpSpPr>
          <a:xfrm>
            <a:off x="358475" y="2986397"/>
            <a:ext cx="670295" cy="643717"/>
            <a:chOff x="442300" y="1293749"/>
            <a:chExt cx="353174" cy="347599"/>
          </a:xfrm>
        </p:grpSpPr>
        <p:sp>
          <p:nvSpPr>
            <p:cNvPr id="35" name="Google Shape;8940;p62">
              <a:extLst>
                <a:ext uri="{FF2B5EF4-FFF2-40B4-BE49-F238E27FC236}">
                  <a16:creationId xmlns:a16="http://schemas.microsoft.com/office/drawing/2014/main" id="{E5EC884F-6EF8-0F16-8C15-7EB9A913085B}"/>
                </a:ext>
              </a:extLst>
            </p:cNvPr>
            <p:cNvSpPr/>
            <p:nvPr/>
          </p:nvSpPr>
          <p:spPr>
            <a:xfrm>
              <a:off x="670906" y="1334633"/>
              <a:ext cx="62299" cy="75307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941;p62">
              <a:extLst>
                <a:ext uri="{FF2B5EF4-FFF2-40B4-BE49-F238E27FC236}">
                  <a16:creationId xmlns:a16="http://schemas.microsoft.com/office/drawing/2014/main" id="{46969F6B-D727-3C03-7D5E-666B667D0157}"/>
                </a:ext>
              </a:extLst>
            </p:cNvPr>
            <p:cNvSpPr/>
            <p:nvPr/>
          </p:nvSpPr>
          <p:spPr>
            <a:xfrm>
              <a:off x="442300" y="1415485"/>
              <a:ext cx="188666" cy="225863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942;p62">
              <a:extLst>
                <a:ext uri="{FF2B5EF4-FFF2-40B4-BE49-F238E27FC236}">
                  <a16:creationId xmlns:a16="http://schemas.microsoft.com/office/drawing/2014/main" id="{7DDA9F93-5F80-6EAB-3036-A64B828A1571}"/>
                </a:ext>
              </a:extLst>
            </p:cNvPr>
            <p:cNvSpPr/>
            <p:nvPr/>
          </p:nvSpPr>
          <p:spPr>
            <a:xfrm>
              <a:off x="609581" y="1293749"/>
              <a:ext cx="185893" cy="18403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943;p62">
              <a:extLst>
                <a:ext uri="{FF2B5EF4-FFF2-40B4-BE49-F238E27FC236}">
                  <a16:creationId xmlns:a16="http://schemas.microsoft.com/office/drawing/2014/main" id="{9CAD80A9-FD55-0A09-A0D6-17793FC5AB5C}"/>
                </a:ext>
              </a:extLst>
            </p:cNvPr>
            <p:cNvSpPr/>
            <p:nvPr/>
          </p:nvSpPr>
          <p:spPr>
            <a:xfrm>
              <a:off x="692292" y="1415485"/>
              <a:ext cx="20471" cy="21386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38852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5"/>
          <p:cNvSpPr txBox="1">
            <a:spLocks noGrp="1"/>
          </p:cNvSpPr>
          <p:nvPr>
            <p:ph type="title"/>
          </p:nvPr>
        </p:nvSpPr>
        <p:spPr>
          <a:xfrm>
            <a:off x="460920" y="177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vi-VN" sz="3200" dirty="0">
                <a:solidFill>
                  <a:srgbClr val="E4D4BC"/>
                </a:solidFill>
                <a:latin typeface="PT   Sans"/>
              </a:rPr>
              <a:t>Doanh thu và lợi nhuận của từng phân khúc mang lại chiếm bao nhiêu?</a:t>
            </a:r>
            <a:br>
              <a:rPr lang="vi-VN" sz="3200" dirty="0">
                <a:solidFill>
                  <a:srgbClr val="E4D4BC"/>
                </a:solidFill>
                <a:latin typeface="PT   Sans"/>
              </a:rPr>
            </a:br>
            <a:endParaRPr sz="3200" dirty="0">
              <a:solidFill>
                <a:srgbClr val="E4D4BC"/>
              </a:solidFill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39C94E3-68E1-45FE-11AF-F7F108C38594}"/>
              </a:ext>
            </a:extLst>
          </p:cNvPr>
          <p:cNvCxnSpPr>
            <a:cxnSpLocks/>
          </p:cNvCxnSpPr>
          <p:nvPr/>
        </p:nvCxnSpPr>
        <p:spPr>
          <a:xfrm>
            <a:off x="384208" y="283049"/>
            <a:ext cx="0" cy="933651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9B653CD7-2805-F059-DB2C-47F312C4A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202" y="1476390"/>
            <a:ext cx="6407595" cy="338198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B24F42A-5463-D270-5EDB-12ED8D817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975" y="1476390"/>
            <a:ext cx="7608048" cy="338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63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9"/>
          <p:cNvSpPr txBox="1">
            <a:spLocks noGrp="1"/>
          </p:cNvSpPr>
          <p:nvPr>
            <p:ph type="title"/>
          </p:nvPr>
        </p:nvSpPr>
        <p:spPr>
          <a:xfrm>
            <a:off x="720000" y="8382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vi-VN" sz="3600" i="0" dirty="0">
                <a:solidFill>
                  <a:srgbClr val="E4D4BC"/>
                </a:solidFill>
                <a:effectLst/>
                <a:latin typeface="PT   Sans"/>
              </a:rPr>
              <a:t>Số lượng khách hàng trong từng phân khúc?</a:t>
            </a:r>
            <a:endParaRPr lang="en-US" sz="3600" dirty="0">
              <a:solidFill>
                <a:srgbClr val="E4D4BC"/>
              </a:solidFill>
              <a:latin typeface="PT   Sans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09F5CB6-B3EB-5A65-52DE-4A4EF825A5FE}"/>
              </a:ext>
            </a:extLst>
          </p:cNvPr>
          <p:cNvCxnSpPr>
            <a:cxnSpLocks/>
          </p:cNvCxnSpPr>
          <p:nvPr/>
        </p:nvCxnSpPr>
        <p:spPr>
          <a:xfrm>
            <a:off x="8629048" y="261164"/>
            <a:ext cx="0" cy="933651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D564ABD-10D2-85FD-FEB6-F1B9727CE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460955"/>
            <a:ext cx="6111239" cy="3381574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>
            <a:spLocks noGrp="1"/>
          </p:cNvSpPr>
          <p:nvPr>
            <p:ph type="title"/>
          </p:nvPr>
        </p:nvSpPr>
        <p:spPr>
          <a:xfrm>
            <a:off x="2801456" y="1549470"/>
            <a:ext cx="608346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5400" b="1" i="0" u="none" strike="noStrike" dirty="0">
                <a:solidFill>
                  <a:srgbClr val="000000"/>
                </a:solidFill>
                <a:effectLst/>
                <a:latin typeface="PT     Sans"/>
              </a:rPr>
              <a:t>Conclusion &amp; Recommendation</a:t>
            </a:r>
            <a:br>
              <a:rPr lang="en-US" sz="3600" dirty="0">
                <a:solidFill>
                  <a:schemeClr val="accent1"/>
                </a:solidFill>
                <a:latin typeface="PT   Sans"/>
              </a:rPr>
            </a:br>
            <a:br>
              <a:rPr lang="en-US" sz="3600" dirty="0">
                <a:solidFill>
                  <a:schemeClr val="accent1"/>
                </a:solidFill>
                <a:latin typeface="PT   Sans"/>
              </a:rPr>
            </a:br>
            <a:endParaRPr dirty="0"/>
          </a:p>
        </p:txBody>
      </p:sp>
      <p:pic>
        <p:nvPicPr>
          <p:cNvPr id="4100" name="Picture 4" descr="Ý Kiến Nghĩ Bóng Đèn Tròn Ánh - GIF miễn phí trên Pixabay - Pixabay">
            <a:extLst>
              <a:ext uri="{FF2B5EF4-FFF2-40B4-BE49-F238E27FC236}">
                <a16:creationId xmlns:a16="http://schemas.microsoft.com/office/drawing/2014/main" id="{58E14A37-5CA6-28DF-BE60-7125FD46A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" y="288608"/>
            <a:ext cx="2743200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58024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2"/>
          <p:cNvSpPr txBox="1">
            <a:spLocks noGrp="1"/>
          </p:cNvSpPr>
          <p:nvPr>
            <p:ph type="title"/>
          </p:nvPr>
        </p:nvSpPr>
        <p:spPr>
          <a:xfrm>
            <a:off x="1635936" y="106095"/>
            <a:ext cx="587212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</a:t>
            </a:r>
            <a:r>
              <a:rPr lang="vi-VN" dirty="0"/>
              <a:t>Description</a:t>
            </a:r>
            <a:endParaRPr dirty="0"/>
          </a:p>
        </p:txBody>
      </p:sp>
      <p:sp>
        <p:nvSpPr>
          <p:cNvPr id="241" name="Google Shape;241;p32"/>
          <p:cNvSpPr/>
          <p:nvPr/>
        </p:nvSpPr>
        <p:spPr>
          <a:xfrm rot="5400000" flipH="1">
            <a:off x="96790" y="4630694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2"/>
          <p:cNvSpPr/>
          <p:nvPr/>
        </p:nvSpPr>
        <p:spPr>
          <a:xfrm rot="5400000" flipH="1">
            <a:off x="48853" y="4228207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2" descr="Ecommerce Là Gì | Thiết Kế Website Thương Mại Điện Tử Giá Rẻ Chuẩn SEO">
            <a:extLst>
              <a:ext uri="{FF2B5EF4-FFF2-40B4-BE49-F238E27FC236}">
                <a16:creationId xmlns:a16="http://schemas.microsoft.com/office/drawing/2014/main" id="{BCECCE23-51A5-CCDF-FA7F-E4EB1E6D8D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84" y="1177444"/>
            <a:ext cx="5364030" cy="34390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/>
          <p:nvPr/>
        </p:nvSpPr>
        <p:spPr>
          <a:xfrm>
            <a:off x="7332975" y="-420525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1"/>
          <p:cNvSpPr/>
          <p:nvPr/>
        </p:nvSpPr>
        <p:spPr>
          <a:xfrm>
            <a:off x="7735700" y="-372350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46" name="Picture 2" descr="Thank-you-very-much-stickers GIFs - Get the best GIF on GIPHY">
            <a:extLst>
              <a:ext uri="{FF2B5EF4-FFF2-40B4-BE49-F238E27FC236}">
                <a16:creationId xmlns:a16="http://schemas.microsoft.com/office/drawing/2014/main" id="{7BE11BFC-30EF-CD8C-428B-14F667EE9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390" y="-194310"/>
            <a:ext cx="5951220" cy="595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5587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>
            <a:spLocks noGrp="1"/>
          </p:cNvSpPr>
          <p:nvPr>
            <p:ph type="subTitle" idx="4"/>
          </p:nvPr>
        </p:nvSpPr>
        <p:spPr>
          <a:xfrm>
            <a:off x="1884212" y="459089"/>
            <a:ext cx="4946606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5000" dirty="0"/>
              <a:t>Context Analysis</a:t>
            </a:r>
            <a:endParaRPr lang="en" sz="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DE8BE6-5510-9CC9-4DFC-EA4ACDE27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93" b="98087" l="9985" r="91398">
                        <a14:foregroundMark x1="30415" y1="32787" x2="30415" y2="32787"/>
                        <a14:foregroundMark x1="49309" y1="12022" x2="49309" y2="12022"/>
                        <a14:foregroundMark x1="75576" y1="19399" x2="75576" y2="19399"/>
                        <a14:foregroundMark x1="52842" y1="14481" x2="52842" y2="14481"/>
                        <a14:foregroundMark x1="55760" y1="13661" x2="55760" y2="13661"/>
                        <a14:foregroundMark x1="53149" y1="1093" x2="53149" y2="1093"/>
                        <a14:foregroundMark x1="54685" y1="17213" x2="54685" y2="17213"/>
                        <a14:foregroundMark x1="58833" y1="10929" x2="58833" y2="10929"/>
                        <a14:foregroundMark x1="58372" y1="10929" x2="58372" y2="10929"/>
                        <a14:foregroundMark x1="87250" y1="48634" x2="87250" y2="48634"/>
                        <a14:foregroundMark x1="91398" y1="62842" x2="91398" y2="62842"/>
                        <a14:foregroundMark x1="75269" y1="30328" x2="75269" y2="30328"/>
                        <a14:foregroundMark x1="23041" y1="59836" x2="23041" y2="59836"/>
                        <a14:foregroundMark x1="25806" y1="52732" x2="25806" y2="52732"/>
                        <a14:foregroundMark x1="53456" y1="47541" x2="53456" y2="47541"/>
                        <a14:foregroundMark x1="52227" y1="85519" x2="52227" y2="85519"/>
                        <a14:foregroundMark x1="55146" y1="98087" x2="55146" y2="98087"/>
                        <a14:foregroundMark x1="34409" y1="23770" x2="34409" y2="23770"/>
                        <a14:foregroundMark x1="27343" y1="15301" x2="27343" y2="15301"/>
                        <a14:foregroundMark x1="28879" y1="69945" x2="28879" y2="69945"/>
                        <a14:foregroundMark x1="24117" y1="62022" x2="24117" y2="62022"/>
                        <a14:foregroundMark x1="26728" y1="61749" x2="26728" y2="6174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9575" y="1311533"/>
            <a:ext cx="6815879" cy="3831967"/>
          </a:xfrm>
          <a:prstGeom prst="rect">
            <a:avLst/>
          </a:prstGeom>
        </p:spPr>
      </p:pic>
      <p:pic>
        <p:nvPicPr>
          <p:cNvPr id="3" name="Picture 2" descr="Hành vi tiêu dùng của khách hàng bị ảnh hưởng bởi những yếu tố nào? - Thạc  sĩ QTKD Đại học Andrews Hoa Kỳ">
            <a:extLst>
              <a:ext uri="{FF2B5EF4-FFF2-40B4-BE49-F238E27FC236}">
                <a16:creationId xmlns:a16="http://schemas.microsoft.com/office/drawing/2014/main" id="{D9AEAEB2-107A-EA47-E520-00EF1FEF0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3455" y1="36500" x2="43455" y2="36500"/>
                        <a14:foregroundMark x1="60545" y1="30833" x2="60545" y2="30833"/>
                        <a14:foregroundMark x1="70909" y1="21167" x2="70909" y2="21167"/>
                        <a14:foregroundMark x1="38545" y1="10167" x2="38545" y2="10167"/>
                        <a14:foregroundMark x1="30182" y1="11333" x2="30182" y2="11333"/>
                        <a14:foregroundMark x1="40455" y1="18333" x2="40455" y2="18333"/>
                        <a14:foregroundMark x1="55091" y1="35000" x2="55091" y2="35000"/>
                        <a14:foregroundMark x1="56545" y1="35000" x2="56545" y2="35000"/>
                        <a14:foregroundMark x1="57545" y1="35000" x2="57545" y2="35000"/>
                        <a14:foregroundMark x1="55091" y1="36167" x2="55091" y2="36167"/>
                        <a14:foregroundMark x1="56091" y1="40333" x2="56091" y2="40333"/>
                        <a14:foregroundMark x1="55909" y1="39667" x2="55909" y2="39667"/>
                        <a14:foregroundMark x1="55909" y1="44000" x2="55909" y2="44000"/>
                        <a14:foregroundMark x1="59636" y1="43167" x2="59636" y2="43167"/>
                        <a14:foregroundMark x1="62000" y1="47000" x2="62000" y2="47000"/>
                        <a14:foregroundMark x1="62273" y1="44000" x2="62273" y2="44000"/>
                        <a14:foregroundMark x1="61818" y1="47000" x2="61818" y2="47000"/>
                        <a14:foregroundMark x1="61818" y1="45500" x2="61818" y2="45500"/>
                        <a14:foregroundMark x1="61818" y1="44333" x2="61818" y2="44333"/>
                        <a14:foregroundMark x1="62182" y1="44000" x2="62182" y2="44000"/>
                        <a14:foregroundMark x1="61545" y1="41500" x2="61545" y2="41500"/>
                        <a14:foregroundMark x1="56545" y1="42667" x2="56545" y2="42667"/>
                        <a14:foregroundMark x1="74727" y1="36667" x2="74727" y2="36667"/>
                        <a14:foregroundMark x1="76364" y1="34667" x2="76364" y2="34667"/>
                        <a14:foregroundMark x1="26818" y1="56667" x2="26818" y2="56667"/>
                        <a14:foregroundMark x1="28091" y1="60500" x2="28091" y2="60500"/>
                        <a14:foregroundMark x1="51727" y1="58500" x2="51727" y2="58500"/>
                        <a14:foregroundMark x1="64364" y1="65167" x2="64364" y2="65167"/>
                        <a14:foregroundMark x1="74091" y1="74000" x2="74091" y2="74000"/>
                        <a14:foregroundMark x1="77636" y1="35500" x2="77636" y2="35500"/>
                        <a14:foregroundMark x1="75727" y1="38167" x2="75727" y2="38167"/>
                        <a14:foregroundMark x1="69182" y1="72833" x2="69182" y2="72833"/>
                        <a14:foregroundMark x1="77455" y1="79000" x2="77455" y2="79000"/>
                        <a14:foregroundMark x1="58909" y1="43500" x2="58909" y2="43500"/>
                        <a14:foregroundMark x1="58545" y1="43833" x2="58545" y2="43833"/>
                        <a14:foregroundMark x1="61455" y1="40000" x2="61455" y2="40000"/>
                        <a14:foregroundMark x1="61818" y1="40833" x2="61818" y2="40833"/>
                        <a14:foregroundMark x1="58091" y1="39667" x2="58091" y2="39667"/>
                        <a14:foregroundMark x1="58636" y1="41167" x2="58636" y2="41167"/>
                        <a14:foregroundMark x1="59182" y1="42833" x2="59182" y2="42833"/>
                        <a14:foregroundMark x1="62727" y1="33500" x2="62727" y2="33500"/>
                        <a14:foregroundMark x1="63273" y1="32000" x2="63273" y2="32000"/>
                        <a14:foregroundMark x1="63364" y1="30667" x2="63364" y2="30667"/>
                        <a14:foregroundMark x1="56273" y1="43500" x2="58091" y2="43667"/>
                        <a14:foregroundMark x1="60364" y1="43667" x2="60364" y2="43667"/>
                        <a14:foregroundMark x1="62364" y1="41833" x2="62364" y2="41833"/>
                        <a14:foregroundMark x1="33091" y1="58500" x2="33091" y2="58500"/>
                        <a14:foregroundMark x1="34909" y1="58167" x2="34909" y2="58167"/>
                        <a14:foregroundMark x1="33000" y1="57000" x2="33000" y2="57000"/>
                        <a14:foregroundMark x1="32455" y1="56833" x2="32455" y2="56833"/>
                        <a14:foregroundMark x1="32000" y1="58500" x2="32000" y2="58500"/>
                        <a14:foregroundMark x1="31455" y1="11167" x2="31455" y2="11167"/>
                        <a14:backgroundMark x1="60545" y1="42667" x2="60545" y2="42667"/>
                        <a14:backgroundMark x1="60091" y1="41667" x2="60091" y2="41667"/>
                        <a14:backgroundMark x1="60273" y1="42000" x2="60273" y2="42000"/>
                        <a14:backgroundMark x1="60273" y1="42000" x2="60273" y2="42000"/>
                        <a14:backgroundMark x1="62000" y1="42000" x2="62000" y2="42000"/>
                        <a14:backgroundMark x1="62000" y1="42000" x2="62000" y2="42000"/>
                        <a14:backgroundMark x1="61636" y1="41667" x2="61636" y2="41667"/>
                        <a14:backgroundMark x1="61636" y1="41667" x2="61636" y2="41667"/>
                        <a14:backgroundMark x1="38636" y1="31000" x2="38636" y2="31000"/>
                        <a14:backgroundMark x1="38000" y1="42333" x2="38000" y2="42333"/>
                        <a14:backgroundMark x1="31636" y1="35167" x2="31636" y2="35167"/>
                        <a14:backgroundMark x1="68727" y1="31000" x2="68727" y2="31000"/>
                        <a14:backgroundMark x1="56000" y1="40167" x2="56000" y2="40167"/>
                        <a14:backgroundMark x1="55909" y1="39667" x2="55909" y2="39667"/>
                        <a14:backgroundMark x1="56273" y1="40000" x2="56273" y2="40000"/>
                        <a14:backgroundMark x1="59545" y1="43000" x2="59545" y2="43000"/>
                        <a14:backgroundMark x1="59364" y1="42667" x2="59364" y2="42667"/>
                        <a14:backgroundMark x1="61182" y1="43167" x2="61273" y2="41667"/>
                        <a14:backgroundMark x1="61455" y1="42667" x2="62091" y2="42833"/>
                        <a14:backgroundMark x1="34455" y1="87333" x2="34455" y2="87333"/>
                        <a14:backgroundMark x1="25727" y1="73333" x2="25727" y2="73333"/>
                        <a14:backgroundMark x1="27909" y1="78333" x2="27909" y2="78333"/>
                        <a14:backgroundMark x1="62455" y1="71500" x2="62455" y2="71500"/>
                        <a14:backgroundMark x1="62818" y1="70000" x2="62818" y2="70000"/>
                        <a14:backgroundMark x1="60909" y1="74667" x2="60909" y2="74667"/>
                        <a14:backgroundMark x1="57364" y1="42000" x2="57364" y2="42000"/>
                        <a14:backgroundMark x1="58455" y1="42333" x2="58455" y2="42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3096"/>
            <a:ext cx="4958329" cy="270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ành vi khách hàng là gì? Các bước nghiên cứu hành vi khách hàng">
            <a:extLst>
              <a:ext uri="{FF2B5EF4-FFF2-40B4-BE49-F238E27FC236}">
                <a16:creationId xmlns:a16="http://schemas.microsoft.com/office/drawing/2014/main" id="{EF1B8F43-AEC3-A6F4-823A-55F3A2089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031" b="93612" l="9950" r="89798">
                        <a14:foregroundMark x1="24307" y1="24670" x2="24307" y2="24670"/>
                        <a14:foregroundMark x1="25819" y1="20925" x2="25819" y2="20925"/>
                        <a14:foregroundMark x1="28212" y1="21366" x2="28212" y2="21366"/>
                        <a14:foregroundMark x1="28086" y1="41850" x2="28086" y2="41850"/>
                        <a14:foregroundMark x1="37028" y1="11674" x2="37028" y2="11674"/>
                        <a14:foregroundMark x1="48866" y1="9031" x2="48866" y2="9031"/>
                        <a14:foregroundMark x1="59320" y1="40308" x2="59320" y2="40308"/>
                        <a14:foregroundMark x1="50504" y1="77753" x2="50504" y2="77753"/>
                        <a14:foregroundMark x1="71033" y1="76872" x2="71033" y2="76872"/>
                        <a14:foregroundMark x1="72418" y1="41189" x2="72418" y2="41189"/>
                        <a14:foregroundMark x1="73929" y1="40969" x2="73929" y2="40969"/>
                        <a14:foregroundMark x1="64861" y1="77533" x2="64861" y2="77533"/>
                        <a14:foregroundMark x1="70025" y1="68282" x2="70025" y2="68282"/>
                        <a14:foregroundMark x1="68640" y1="70485" x2="68640" y2="70485"/>
                        <a14:foregroundMark x1="70151" y1="71586" x2="70151" y2="71586"/>
                        <a14:foregroundMark x1="71159" y1="71586" x2="71159" y2="71586"/>
                        <a14:foregroundMark x1="72670" y1="72907" x2="72670" y2="72907"/>
                        <a14:foregroundMark x1="31234" y1="70925" x2="31234" y2="70925"/>
                        <a14:foregroundMark x1="38539" y1="71586" x2="38539" y2="71586"/>
                        <a14:foregroundMark x1="31360" y1="64758" x2="31360" y2="64758"/>
                        <a14:foregroundMark x1="52267" y1="93612" x2="52267" y2="93612"/>
                        <a14:foregroundMark x1="34635" y1="58150" x2="34635" y2="58150"/>
                        <a14:foregroundMark x1="36020" y1="59031" x2="36020" y2="59031"/>
                        <a14:foregroundMark x1="37028" y1="57709" x2="37028" y2="57709"/>
                        <a14:foregroundMark x1="38791" y1="64537" x2="38791" y2="64537"/>
                        <a14:foregroundMark x1="39798" y1="70485" x2="39798" y2="70485"/>
                        <a14:foregroundMark x1="36650" y1="64097" x2="36650" y2="64097"/>
                        <a14:foregroundMark x1="33501" y1="61013" x2="33501" y2="61013"/>
                        <a14:foregroundMark x1="32997" y1="60352" x2="32997" y2="60352"/>
                        <a14:foregroundMark x1="34509" y1="65859" x2="34509" y2="65859"/>
                        <a14:foregroundMark x1="35642" y1="65639" x2="34005" y2="76652"/>
                        <a14:foregroundMark x1="34005" y1="76652" x2="34005" y2="76652"/>
                        <a14:foregroundMark x1="74307" y1="53965" x2="74307" y2="53965"/>
                        <a14:foregroundMark x1="71662" y1="71806" x2="71662" y2="71806"/>
                        <a14:foregroundMark x1="71788" y1="71366" x2="71788" y2="71366"/>
                        <a14:foregroundMark x1="73678" y1="74009" x2="73678" y2="74009"/>
                        <a14:foregroundMark x1="51385" y1="83040" x2="51385" y2="83040"/>
                        <a14:foregroundMark x1="53526" y1="70925" x2="53526" y2="70925"/>
                        <a14:backgroundMark x1="36785" y1="65859" x2="36758" y2="66135"/>
                        <a14:backgroundMark x1="36914" y1="64537" x2="36785" y2="65859"/>
                        <a14:backgroundMark x1="36957" y1="64097" x2="36914" y2="64537"/>
                        <a14:backgroundMark x1="37280" y1="60793" x2="36957" y2="640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5397" y="1414912"/>
            <a:ext cx="5952990" cy="312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Sơ đồ SIPOC (SIPOC Diagram) là gì? Ví dụ minh hoạ">
            <a:extLst>
              <a:ext uri="{FF2B5EF4-FFF2-40B4-BE49-F238E27FC236}">
                <a16:creationId xmlns:a16="http://schemas.microsoft.com/office/drawing/2014/main" id="{BDB4140E-A6FE-C418-4C84-2DD4ED7CC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055" y="940365"/>
            <a:ext cx="6719889" cy="3982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9" name="Google Shape;439;p46"/>
          <p:cNvSpPr txBox="1">
            <a:spLocks noGrp="1"/>
          </p:cNvSpPr>
          <p:nvPr>
            <p:ph type="title"/>
          </p:nvPr>
        </p:nvSpPr>
        <p:spPr>
          <a:xfrm>
            <a:off x="2385060" y="411480"/>
            <a:ext cx="4373880" cy="102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5000" dirty="0"/>
              <a:t>Business model</a:t>
            </a:r>
            <a:br>
              <a:rPr lang="vi-VN" dirty="0"/>
            </a:br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5A02B97-E0B7-8BDC-A6F0-7C7606C2BB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40" y="849851"/>
            <a:ext cx="7513319" cy="407267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5E1D533-5FF5-ED3C-8AE1-0D866B503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818" y="2085696"/>
            <a:ext cx="7458363" cy="28255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4C14B4-EA30-E712-3D7A-78DCB178E2D3}"/>
              </a:ext>
            </a:extLst>
          </p:cNvPr>
          <p:cNvSpPr txBox="1"/>
          <p:nvPr/>
        </p:nvSpPr>
        <p:spPr>
          <a:xfrm>
            <a:off x="313229" y="914727"/>
            <a:ext cx="648462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 rtl="0">
              <a:spcBef>
                <a:spcPts val="0"/>
              </a:spcBef>
              <a:spcAft>
                <a:spcPts val="0"/>
              </a:spcAft>
            </a:pPr>
            <a:r>
              <a:rPr lang="vi-VN" sz="1600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Tập dữ liệu E-commerce về hoạt động bán hàng trong năm 2018 với tổng doanh thu là $7,813,411 và lợi nhuận là $3,611,187. Có 42 sản phẩm được bán chia thành 4 categories, trên 2 nền tảng Web/Mobile, với 4 phương thức thanh toán.</a:t>
            </a:r>
            <a:endParaRPr lang="vi-VN" sz="1600" b="0" dirty="0">
              <a:solidFill>
                <a:schemeClr val="accent1"/>
              </a:solidFill>
              <a:effectLst/>
            </a:endParaRPr>
          </a:p>
          <a:p>
            <a:br>
              <a:rPr lang="vi-VN" dirty="0"/>
            </a:b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F05E2B-99C1-CEF0-0C0A-2CEB53349AD3}"/>
              </a:ext>
            </a:extLst>
          </p:cNvPr>
          <p:cNvCxnSpPr/>
          <p:nvPr/>
        </p:nvCxnSpPr>
        <p:spPr>
          <a:xfrm>
            <a:off x="9738360" y="1074420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659E87C-7D3D-3C31-750F-DEC68DD0D002}"/>
              </a:ext>
            </a:extLst>
          </p:cNvPr>
          <p:cNvGrpSpPr/>
          <p:nvPr/>
        </p:nvGrpSpPr>
        <p:grpSpPr>
          <a:xfrm>
            <a:off x="188294" y="74667"/>
            <a:ext cx="8039100" cy="707886"/>
            <a:chOff x="209550" y="-27971"/>
            <a:chExt cx="8039100" cy="70788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F57CC2-4BD6-3E0E-63DB-3D1084C8E5F5}"/>
                </a:ext>
              </a:extLst>
            </p:cNvPr>
            <p:cNvSpPr txBox="1"/>
            <p:nvPr/>
          </p:nvSpPr>
          <p:spPr>
            <a:xfrm>
              <a:off x="433144" y="-27971"/>
              <a:ext cx="458343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000" b="1" i="0" u="none" strike="noStrike" dirty="0">
                  <a:solidFill>
                    <a:schemeClr val="tx1"/>
                  </a:solidFill>
                  <a:effectLst/>
                  <a:latin typeface="Nanum Myeongjo" panose="020B0604020202020204" charset="-127"/>
                  <a:ea typeface="Nanum Myeongjo" panose="020B0604020202020204" charset="-127"/>
                </a:rPr>
                <a:t>Data Dictionary</a:t>
              </a:r>
              <a:endParaRPr lang="en-US" sz="4000" dirty="0">
                <a:solidFill>
                  <a:schemeClr val="tx1"/>
                </a:solidFill>
                <a:latin typeface="Nanum Myeongjo" panose="020B0604020202020204" charset="-127"/>
                <a:ea typeface="Nanum Myeongjo" panose="020B0604020202020204" charset="-127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789A9EF-9E7D-2E64-8D1A-0780DB7F9E4D}"/>
                </a:ext>
              </a:extLst>
            </p:cNvPr>
            <p:cNvCxnSpPr>
              <a:cxnSpLocks/>
            </p:cNvCxnSpPr>
            <p:nvPr/>
          </p:nvCxnSpPr>
          <p:spPr>
            <a:xfrm>
              <a:off x="209550" y="679915"/>
              <a:ext cx="8039100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Clean Your Data: Best Practices for Data Hygiene">
            <a:extLst>
              <a:ext uri="{FF2B5EF4-FFF2-40B4-BE49-F238E27FC236}">
                <a16:creationId xmlns:a16="http://schemas.microsoft.com/office/drawing/2014/main" id="{366CA78B-6535-0E8D-50B6-3F0D5C6E9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917" y="1295528"/>
            <a:ext cx="6466983" cy="361366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3" name="Google Shape;303;p38"/>
          <p:cNvSpPr txBox="1">
            <a:spLocks noGrp="1"/>
          </p:cNvSpPr>
          <p:nvPr>
            <p:ph type="title"/>
          </p:nvPr>
        </p:nvSpPr>
        <p:spPr>
          <a:xfrm>
            <a:off x="0" y="-136690"/>
            <a:ext cx="8012400" cy="16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 Step</a:t>
            </a:r>
            <a:endParaRPr dirty="0"/>
          </a:p>
        </p:txBody>
      </p:sp>
      <p:sp>
        <p:nvSpPr>
          <p:cNvPr id="305" name="Google Shape;305;p38"/>
          <p:cNvSpPr/>
          <p:nvPr/>
        </p:nvSpPr>
        <p:spPr>
          <a:xfrm flipH="1">
            <a:off x="7903330" y="4450075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8"/>
          <p:cNvSpPr/>
          <p:nvPr/>
        </p:nvSpPr>
        <p:spPr>
          <a:xfrm flipH="1">
            <a:off x="7500580" y="4498250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1"/>
          <p:cNvSpPr txBox="1">
            <a:spLocks noGrp="1"/>
          </p:cNvSpPr>
          <p:nvPr>
            <p:ph type="title"/>
          </p:nvPr>
        </p:nvSpPr>
        <p:spPr>
          <a:xfrm>
            <a:off x="2935207" y="391806"/>
            <a:ext cx="293716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Data Analysis</a:t>
            </a:r>
            <a:endParaRPr dirty="0"/>
          </a:p>
        </p:txBody>
      </p:sp>
      <p:sp>
        <p:nvSpPr>
          <p:cNvPr id="230" name="Google Shape;230;p31"/>
          <p:cNvSpPr txBox="1">
            <a:spLocks noGrp="1"/>
          </p:cNvSpPr>
          <p:nvPr>
            <p:ph type="subTitle" idx="1"/>
          </p:nvPr>
        </p:nvSpPr>
        <p:spPr>
          <a:xfrm>
            <a:off x="959077" y="974182"/>
            <a:ext cx="4819439" cy="57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vi-VN" sz="1400" dirty="0">
                <a:solidFill>
                  <a:schemeClr val="accent1"/>
                </a:solidFill>
                <a:latin typeface="PT   Sans"/>
              </a:rPr>
              <a:t>Ngày và giờ ảnh hưởng đến doanh số như thế nào? Tại sao?</a:t>
            </a:r>
            <a:endParaRPr sz="1400" dirty="0">
              <a:solidFill>
                <a:schemeClr val="accent1"/>
              </a:solidFill>
              <a:latin typeface="PT   Sans"/>
            </a:endParaRPr>
          </a:p>
        </p:txBody>
      </p:sp>
      <p:pic>
        <p:nvPicPr>
          <p:cNvPr id="231" name="Google Shape;231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2335" r="12029"/>
          <a:stretch/>
        </p:blipFill>
        <p:spPr>
          <a:xfrm>
            <a:off x="5989818" y="502582"/>
            <a:ext cx="2937161" cy="4168477"/>
          </a:xfrm>
          <a:prstGeom prst="rect">
            <a:avLst/>
          </a:prstGeom>
        </p:spPr>
      </p:pic>
      <p:sp>
        <p:nvSpPr>
          <p:cNvPr id="232" name="Google Shape;232;p31"/>
          <p:cNvSpPr/>
          <p:nvPr/>
        </p:nvSpPr>
        <p:spPr>
          <a:xfrm>
            <a:off x="7332975" y="-420525"/>
            <a:ext cx="1280525" cy="1021625"/>
          </a:xfrm>
          <a:custGeom>
            <a:avLst/>
            <a:gdLst/>
            <a:ahLst/>
            <a:cxnLst/>
            <a:rect l="l" t="t" r="r" b="b"/>
            <a:pathLst>
              <a:path w="51221" h="40865" extrusionOk="0">
                <a:moveTo>
                  <a:pt x="47051" y="0"/>
                </a:moveTo>
                <a:cubicBezTo>
                  <a:pt x="46254" y="0"/>
                  <a:pt x="45453" y="254"/>
                  <a:pt x="44782" y="779"/>
                </a:cubicBezTo>
                <a:lnTo>
                  <a:pt x="1887" y="34242"/>
                </a:lnTo>
                <a:cubicBezTo>
                  <a:pt x="288" y="35514"/>
                  <a:pt x="1" y="37831"/>
                  <a:pt x="1251" y="39450"/>
                </a:cubicBezTo>
                <a:cubicBezTo>
                  <a:pt x="1977" y="40379"/>
                  <a:pt x="3063" y="40865"/>
                  <a:pt x="4162" y="40865"/>
                </a:cubicBezTo>
                <a:cubicBezTo>
                  <a:pt x="4957" y="40865"/>
                  <a:pt x="5759" y="40611"/>
                  <a:pt x="6439" y="40086"/>
                </a:cubicBezTo>
                <a:lnTo>
                  <a:pt x="49334" y="6602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44" y="487"/>
                  <a:pt x="48152" y="0"/>
                  <a:pt x="470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1"/>
          <p:cNvSpPr/>
          <p:nvPr/>
        </p:nvSpPr>
        <p:spPr>
          <a:xfrm>
            <a:off x="7735700" y="-372350"/>
            <a:ext cx="1280550" cy="1021125"/>
          </a:xfrm>
          <a:custGeom>
            <a:avLst/>
            <a:gdLst/>
            <a:ahLst/>
            <a:cxnLst/>
            <a:rect l="l" t="t" r="r" b="b"/>
            <a:pathLst>
              <a:path w="51222" h="40845" extrusionOk="0">
                <a:moveTo>
                  <a:pt x="47045" y="1"/>
                </a:moveTo>
                <a:cubicBezTo>
                  <a:pt x="46251" y="1"/>
                  <a:pt x="45454" y="255"/>
                  <a:pt x="44783" y="780"/>
                </a:cubicBezTo>
                <a:lnTo>
                  <a:pt x="1908" y="34243"/>
                </a:lnTo>
                <a:cubicBezTo>
                  <a:pt x="288" y="35494"/>
                  <a:pt x="1" y="37831"/>
                  <a:pt x="1252" y="39430"/>
                </a:cubicBezTo>
                <a:cubicBezTo>
                  <a:pt x="1990" y="40359"/>
                  <a:pt x="3080" y="40845"/>
                  <a:pt x="4177" y="40845"/>
                </a:cubicBezTo>
                <a:cubicBezTo>
                  <a:pt x="4971" y="40845"/>
                  <a:pt x="5768" y="40591"/>
                  <a:pt x="6439" y="40066"/>
                </a:cubicBezTo>
                <a:lnTo>
                  <a:pt x="49314" y="6603"/>
                </a:lnTo>
                <a:cubicBezTo>
                  <a:pt x="50934" y="5352"/>
                  <a:pt x="51221" y="3035"/>
                  <a:pt x="49970" y="1415"/>
                </a:cubicBezTo>
                <a:cubicBezTo>
                  <a:pt x="49232" y="487"/>
                  <a:pt x="48142" y="1"/>
                  <a:pt x="470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F9CA244-C185-2A6E-635C-8325FCE6970E}"/>
              </a:ext>
            </a:extLst>
          </p:cNvPr>
          <p:cNvCxnSpPr>
            <a:cxnSpLocks/>
          </p:cNvCxnSpPr>
          <p:nvPr/>
        </p:nvCxnSpPr>
        <p:spPr>
          <a:xfrm>
            <a:off x="775248" y="890937"/>
            <a:ext cx="497967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72578D5-37A2-457D-8151-D81F77C60FCF}"/>
              </a:ext>
            </a:extLst>
          </p:cNvPr>
          <p:cNvSpPr txBox="1"/>
          <p:nvPr/>
        </p:nvSpPr>
        <p:spPr>
          <a:xfrm>
            <a:off x="944792" y="161547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b="0" i="0" dirty="0">
                <a:solidFill>
                  <a:schemeClr val="accent1"/>
                </a:solidFill>
                <a:effectLst/>
                <a:latin typeface="PT   Sans"/>
              </a:rPr>
              <a:t>Tốc độ giao hàng và mức độ ưu tiên đơn hàng như thế nào?</a:t>
            </a:r>
            <a:endParaRPr lang="en-US" dirty="0">
              <a:solidFill>
                <a:schemeClr val="accent1"/>
              </a:solidFill>
              <a:latin typeface="PT   San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E05136F-4A0F-FFD7-C677-6CB755812211}"/>
              </a:ext>
            </a:extLst>
          </p:cNvPr>
          <p:cNvSpPr txBox="1"/>
          <p:nvPr/>
        </p:nvSpPr>
        <p:spPr>
          <a:xfrm>
            <a:off x="959077" y="221784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>
                <a:solidFill>
                  <a:schemeClr val="accent1"/>
                </a:solidFill>
                <a:latin typeface="PT   Sans"/>
              </a:rPr>
              <a:t>Doanh nghiệp</a:t>
            </a:r>
            <a:r>
              <a:rPr lang="en-US" b="0" i="0" dirty="0">
                <a:solidFill>
                  <a:schemeClr val="accent1"/>
                </a:solidFill>
                <a:effectLst/>
                <a:latin typeface="PT   Sans"/>
              </a:rPr>
              <a:t> </a:t>
            </a:r>
            <a:r>
              <a:rPr lang="en-US" b="0" i="0" dirty="0" err="1">
                <a:solidFill>
                  <a:schemeClr val="accent1"/>
                </a:solidFill>
                <a:effectLst/>
                <a:latin typeface="PT   Sans"/>
              </a:rPr>
              <a:t>đang</a:t>
            </a:r>
            <a:r>
              <a:rPr lang="en-US" b="0" i="0" dirty="0">
                <a:solidFill>
                  <a:schemeClr val="accent1"/>
                </a:solidFill>
                <a:effectLst/>
                <a:latin typeface="PT   Sans"/>
              </a:rPr>
              <a:t> </a:t>
            </a:r>
            <a:r>
              <a:rPr lang="en-US" b="0" i="0" dirty="0" err="1">
                <a:solidFill>
                  <a:schemeClr val="accent1"/>
                </a:solidFill>
                <a:effectLst/>
                <a:latin typeface="PT   Sans"/>
              </a:rPr>
              <a:t>bán</a:t>
            </a:r>
            <a:r>
              <a:rPr lang="en-US" b="0" i="0" dirty="0">
                <a:solidFill>
                  <a:schemeClr val="accent1"/>
                </a:solidFill>
                <a:effectLst/>
                <a:latin typeface="PT   Sans"/>
              </a:rPr>
              <a:t> </a:t>
            </a:r>
            <a:r>
              <a:rPr lang="en-US" b="0" i="0" dirty="0" err="1">
                <a:solidFill>
                  <a:schemeClr val="accent1"/>
                </a:solidFill>
                <a:effectLst/>
                <a:latin typeface="PT   Sans"/>
              </a:rPr>
              <a:t>những</a:t>
            </a:r>
            <a:r>
              <a:rPr lang="en-US" b="0" i="0" dirty="0">
                <a:solidFill>
                  <a:schemeClr val="accent1"/>
                </a:solidFill>
                <a:effectLst/>
                <a:latin typeface="PT   Sans"/>
              </a:rPr>
              <a:t> </a:t>
            </a:r>
            <a:r>
              <a:rPr lang="en-US" b="0" i="0" dirty="0" err="1">
                <a:solidFill>
                  <a:schemeClr val="accent1"/>
                </a:solidFill>
                <a:effectLst/>
                <a:latin typeface="PT   Sans"/>
              </a:rPr>
              <a:t>loại</a:t>
            </a:r>
            <a:r>
              <a:rPr lang="en-US" b="0" i="0" dirty="0">
                <a:solidFill>
                  <a:schemeClr val="accent1"/>
                </a:solidFill>
                <a:effectLst/>
                <a:latin typeface="PT   Sans"/>
              </a:rPr>
              <a:t> </a:t>
            </a:r>
            <a:r>
              <a:rPr lang="en-US" b="0" i="0" dirty="0" err="1">
                <a:solidFill>
                  <a:schemeClr val="accent1"/>
                </a:solidFill>
                <a:effectLst/>
                <a:latin typeface="PT   Sans"/>
              </a:rPr>
              <a:t>sản</a:t>
            </a:r>
            <a:r>
              <a:rPr lang="en-US" b="0" i="0" dirty="0">
                <a:solidFill>
                  <a:schemeClr val="accent1"/>
                </a:solidFill>
                <a:effectLst/>
                <a:latin typeface="PT   Sans"/>
              </a:rPr>
              <a:t> </a:t>
            </a:r>
            <a:r>
              <a:rPr lang="en-US" b="0" i="0" dirty="0" err="1">
                <a:solidFill>
                  <a:schemeClr val="accent1"/>
                </a:solidFill>
                <a:effectLst/>
                <a:latin typeface="PT   Sans"/>
              </a:rPr>
              <a:t>phẩm</a:t>
            </a:r>
            <a:r>
              <a:rPr lang="en-US" b="0" i="0" dirty="0">
                <a:solidFill>
                  <a:schemeClr val="accent1"/>
                </a:solidFill>
                <a:effectLst/>
                <a:latin typeface="PT   Sans"/>
              </a:rPr>
              <a:t> </a:t>
            </a:r>
            <a:r>
              <a:rPr lang="en-US" b="0" i="0" dirty="0" err="1">
                <a:solidFill>
                  <a:schemeClr val="accent1"/>
                </a:solidFill>
                <a:effectLst/>
                <a:latin typeface="PT   Sans"/>
              </a:rPr>
              <a:t>nào</a:t>
            </a:r>
            <a:r>
              <a:rPr lang="en-US" b="0" i="0" dirty="0">
                <a:solidFill>
                  <a:schemeClr val="accent1"/>
                </a:solidFill>
                <a:effectLst/>
                <a:latin typeface="PT   Sans"/>
              </a:rPr>
              <a:t>?</a:t>
            </a:r>
            <a:endParaRPr lang="en-US" dirty="0">
              <a:solidFill>
                <a:schemeClr val="accent1"/>
              </a:solidFill>
              <a:latin typeface="PT   San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53ED1F6-9725-4300-E274-B3640A2CAC73}"/>
              </a:ext>
            </a:extLst>
          </p:cNvPr>
          <p:cNvSpPr txBox="1"/>
          <p:nvPr/>
        </p:nvSpPr>
        <p:spPr>
          <a:xfrm>
            <a:off x="944792" y="2694427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Có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sự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khác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biệt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về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tỷ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lệ</a:t>
            </a:r>
            <a:r>
              <a:rPr lang="vi-VN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nam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và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nữ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vi-VN" i="0" dirty="0">
                <a:solidFill>
                  <a:schemeClr val="accent1"/>
                </a:solidFill>
                <a:effectLst/>
                <a:latin typeface="PT    Sans"/>
              </a:rPr>
              <a:t>mua sắm các danh mục 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sản</a:t>
            </a:r>
            <a:r>
              <a:rPr lang="en-US" i="0" dirty="0">
                <a:solidFill>
                  <a:schemeClr val="accent1"/>
                </a:solidFill>
                <a:effectLst/>
                <a:latin typeface="PT    Sans"/>
              </a:rPr>
              <a:t> </a:t>
            </a:r>
            <a:r>
              <a:rPr lang="en-US" i="0" dirty="0" err="1">
                <a:solidFill>
                  <a:schemeClr val="accent1"/>
                </a:solidFill>
                <a:effectLst/>
                <a:latin typeface="PT    Sans"/>
              </a:rPr>
              <a:t>phẩm</a:t>
            </a:r>
            <a:r>
              <a:rPr lang="vi-VN" i="0" dirty="0">
                <a:solidFill>
                  <a:schemeClr val="accent1"/>
                </a:solidFill>
                <a:effectLst/>
                <a:latin typeface="PT    Sans"/>
              </a:rPr>
              <a:t> không? </a:t>
            </a:r>
            <a:endParaRPr lang="en-US" dirty="0">
              <a:solidFill>
                <a:schemeClr val="accent1"/>
              </a:solidFill>
              <a:latin typeface="PT   San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83165C4-ADF6-503B-BFF8-6D15CF98B7B7}"/>
              </a:ext>
            </a:extLst>
          </p:cNvPr>
          <p:cNvGrpSpPr/>
          <p:nvPr/>
        </p:nvGrpSpPr>
        <p:grpSpPr>
          <a:xfrm>
            <a:off x="454533" y="1052865"/>
            <a:ext cx="373295" cy="3164584"/>
            <a:chOff x="454046" y="1130385"/>
            <a:chExt cx="373295" cy="3164584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9FDB0C1-19DC-1813-B60D-DCFB2D7E3EFC}"/>
                </a:ext>
              </a:extLst>
            </p:cNvPr>
            <p:cNvGrpSpPr/>
            <p:nvPr/>
          </p:nvGrpSpPr>
          <p:grpSpPr>
            <a:xfrm>
              <a:off x="460350" y="1130385"/>
              <a:ext cx="353174" cy="347599"/>
              <a:chOff x="442300" y="1293749"/>
              <a:chExt cx="353174" cy="347599"/>
            </a:xfrm>
          </p:grpSpPr>
          <p:sp>
            <p:nvSpPr>
              <p:cNvPr id="4" name="Google Shape;8940;p62">
                <a:extLst>
                  <a:ext uri="{FF2B5EF4-FFF2-40B4-BE49-F238E27FC236}">
                    <a16:creationId xmlns:a16="http://schemas.microsoft.com/office/drawing/2014/main" id="{22A2F7CE-408A-D631-AFA9-D370F6A25D33}"/>
                  </a:ext>
                </a:extLst>
              </p:cNvPr>
              <p:cNvSpPr/>
              <p:nvPr/>
            </p:nvSpPr>
            <p:spPr>
              <a:xfrm>
                <a:off x="670906" y="1334633"/>
                <a:ext cx="62299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553" extrusionOk="0">
                    <a:moveTo>
                      <a:pt x="1072" y="0"/>
                    </a:moveTo>
                    <a:cubicBezTo>
                      <a:pt x="473" y="0"/>
                      <a:pt x="64" y="473"/>
                      <a:pt x="64" y="1009"/>
                    </a:cubicBezTo>
                    <a:cubicBezTo>
                      <a:pt x="1" y="1229"/>
                      <a:pt x="158" y="1324"/>
                      <a:pt x="379" y="1324"/>
                    </a:cubicBezTo>
                    <a:cubicBezTo>
                      <a:pt x="568" y="1324"/>
                      <a:pt x="725" y="1166"/>
                      <a:pt x="725" y="977"/>
                    </a:cubicBezTo>
                    <a:cubicBezTo>
                      <a:pt x="725" y="788"/>
                      <a:pt x="883" y="631"/>
                      <a:pt x="1072" y="631"/>
                    </a:cubicBezTo>
                    <a:cubicBezTo>
                      <a:pt x="1261" y="631"/>
                      <a:pt x="1418" y="788"/>
                      <a:pt x="1418" y="977"/>
                    </a:cubicBezTo>
                    <a:cubicBezTo>
                      <a:pt x="1418" y="1103"/>
                      <a:pt x="1355" y="1198"/>
                      <a:pt x="1229" y="1292"/>
                    </a:cubicBezTo>
                    <a:cubicBezTo>
                      <a:pt x="914" y="1450"/>
                      <a:pt x="725" y="1796"/>
                      <a:pt x="725" y="2206"/>
                    </a:cubicBezTo>
                    <a:cubicBezTo>
                      <a:pt x="725" y="2395"/>
                      <a:pt x="883" y="2552"/>
                      <a:pt x="1072" y="2552"/>
                    </a:cubicBezTo>
                    <a:cubicBezTo>
                      <a:pt x="1261" y="2552"/>
                      <a:pt x="1418" y="2395"/>
                      <a:pt x="1418" y="2206"/>
                    </a:cubicBezTo>
                    <a:cubicBezTo>
                      <a:pt x="1418" y="2080"/>
                      <a:pt x="1481" y="1954"/>
                      <a:pt x="1544" y="1922"/>
                    </a:cubicBezTo>
                    <a:cubicBezTo>
                      <a:pt x="1891" y="1733"/>
                      <a:pt x="2111" y="1355"/>
                      <a:pt x="2111" y="1009"/>
                    </a:cubicBezTo>
                    <a:cubicBezTo>
                      <a:pt x="2111" y="410"/>
                      <a:pt x="1639" y="0"/>
                      <a:pt x="10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8941;p62">
                <a:extLst>
                  <a:ext uri="{FF2B5EF4-FFF2-40B4-BE49-F238E27FC236}">
                    <a16:creationId xmlns:a16="http://schemas.microsoft.com/office/drawing/2014/main" id="{9E65D345-9B7C-5CAC-89C3-0959C08F974F}"/>
                  </a:ext>
                </a:extLst>
              </p:cNvPr>
              <p:cNvSpPr/>
              <p:nvPr/>
            </p:nvSpPr>
            <p:spPr>
              <a:xfrm>
                <a:off x="442300" y="1415485"/>
                <a:ext cx="188666" cy="225863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7657" extrusionOk="0">
                    <a:moveTo>
                      <a:pt x="3245" y="693"/>
                    </a:moveTo>
                    <a:cubicBezTo>
                      <a:pt x="3812" y="693"/>
                      <a:pt x="4285" y="1166"/>
                      <a:pt x="4285" y="1702"/>
                    </a:cubicBezTo>
                    <a:cubicBezTo>
                      <a:pt x="4285" y="2269"/>
                      <a:pt x="3812" y="2710"/>
                      <a:pt x="3245" y="2710"/>
                    </a:cubicBezTo>
                    <a:cubicBezTo>
                      <a:pt x="2647" y="2710"/>
                      <a:pt x="2174" y="2269"/>
                      <a:pt x="2174" y="1702"/>
                    </a:cubicBezTo>
                    <a:cubicBezTo>
                      <a:pt x="2174" y="1166"/>
                      <a:pt x="2678" y="693"/>
                      <a:pt x="3245" y="693"/>
                    </a:cubicBezTo>
                    <a:close/>
                    <a:moveTo>
                      <a:pt x="3245" y="3434"/>
                    </a:moveTo>
                    <a:cubicBezTo>
                      <a:pt x="4569" y="3434"/>
                      <a:pt x="5671" y="4537"/>
                      <a:pt x="5671" y="5892"/>
                    </a:cubicBezTo>
                    <a:lnTo>
                      <a:pt x="5671" y="6994"/>
                    </a:lnTo>
                    <a:lnTo>
                      <a:pt x="788" y="6994"/>
                    </a:lnTo>
                    <a:lnTo>
                      <a:pt x="788" y="5892"/>
                    </a:lnTo>
                    <a:cubicBezTo>
                      <a:pt x="788" y="4537"/>
                      <a:pt x="1891" y="3434"/>
                      <a:pt x="3245" y="3434"/>
                    </a:cubicBezTo>
                    <a:close/>
                    <a:moveTo>
                      <a:pt x="3182" y="0"/>
                    </a:moveTo>
                    <a:cubicBezTo>
                      <a:pt x="2237" y="0"/>
                      <a:pt x="1418" y="788"/>
                      <a:pt x="1418" y="1733"/>
                    </a:cubicBezTo>
                    <a:cubicBezTo>
                      <a:pt x="1418" y="2206"/>
                      <a:pt x="1607" y="2678"/>
                      <a:pt x="1985" y="2993"/>
                    </a:cubicBezTo>
                    <a:cubicBezTo>
                      <a:pt x="819" y="3466"/>
                      <a:pt x="0" y="4569"/>
                      <a:pt x="0" y="5892"/>
                    </a:cubicBezTo>
                    <a:lnTo>
                      <a:pt x="0" y="7309"/>
                    </a:lnTo>
                    <a:cubicBezTo>
                      <a:pt x="126" y="7499"/>
                      <a:pt x="284" y="7656"/>
                      <a:pt x="441" y="7656"/>
                    </a:cubicBezTo>
                    <a:lnTo>
                      <a:pt x="6018" y="7656"/>
                    </a:lnTo>
                    <a:cubicBezTo>
                      <a:pt x="6238" y="7656"/>
                      <a:pt x="6396" y="7499"/>
                      <a:pt x="6396" y="7309"/>
                    </a:cubicBezTo>
                    <a:lnTo>
                      <a:pt x="6396" y="5892"/>
                    </a:lnTo>
                    <a:cubicBezTo>
                      <a:pt x="6396" y="4569"/>
                      <a:pt x="5545" y="3466"/>
                      <a:pt x="4411" y="2993"/>
                    </a:cubicBezTo>
                    <a:cubicBezTo>
                      <a:pt x="4758" y="2647"/>
                      <a:pt x="4978" y="2206"/>
                      <a:pt x="4978" y="1733"/>
                    </a:cubicBezTo>
                    <a:cubicBezTo>
                      <a:pt x="4978" y="788"/>
                      <a:pt x="4190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8942;p62">
                <a:extLst>
                  <a:ext uri="{FF2B5EF4-FFF2-40B4-BE49-F238E27FC236}">
                    <a16:creationId xmlns:a16="http://schemas.microsoft.com/office/drawing/2014/main" id="{7DC8574D-8DED-1B2B-0BB0-CED1C08258ED}"/>
                  </a:ext>
                </a:extLst>
              </p:cNvPr>
              <p:cNvSpPr/>
              <p:nvPr/>
            </p:nvSpPr>
            <p:spPr>
              <a:xfrm>
                <a:off x="609581" y="1293749"/>
                <a:ext cx="185893" cy="184035"/>
              </a:xfrm>
              <a:custGeom>
                <a:avLst/>
                <a:gdLst/>
                <a:ahLst/>
                <a:cxnLst/>
                <a:rect l="l" t="t" r="r" b="b"/>
                <a:pathLst>
                  <a:path w="6302" h="6239" extrusionOk="0">
                    <a:moveTo>
                      <a:pt x="3151" y="662"/>
                    </a:moveTo>
                    <a:cubicBezTo>
                      <a:pt x="4505" y="662"/>
                      <a:pt x="5608" y="1765"/>
                      <a:pt x="5608" y="3119"/>
                    </a:cubicBezTo>
                    <a:cubicBezTo>
                      <a:pt x="5608" y="4442"/>
                      <a:pt x="4505" y="5545"/>
                      <a:pt x="3151" y="5545"/>
                    </a:cubicBezTo>
                    <a:cubicBezTo>
                      <a:pt x="2710" y="5545"/>
                      <a:pt x="2332" y="5451"/>
                      <a:pt x="1954" y="5230"/>
                    </a:cubicBezTo>
                    <a:cubicBezTo>
                      <a:pt x="1890" y="5199"/>
                      <a:pt x="1796" y="5199"/>
                      <a:pt x="1733" y="5199"/>
                    </a:cubicBezTo>
                    <a:lnTo>
                      <a:pt x="945" y="5388"/>
                    </a:lnTo>
                    <a:lnTo>
                      <a:pt x="1166" y="4694"/>
                    </a:lnTo>
                    <a:cubicBezTo>
                      <a:pt x="1229" y="4568"/>
                      <a:pt x="1166" y="4505"/>
                      <a:pt x="1134" y="4411"/>
                    </a:cubicBezTo>
                    <a:cubicBezTo>
                      <a:pt x="914" y="4033"/>
                      <a:pt x="756" y="3592"/>
                      <a:pt x="756" y="3119"/>
                    </a:cubicBezTo>
                    <a:cubicBezTo>
                      <a:pt x="725" y="1733"/>
                      <a:pt x="1827" y="662"/>
                      <a:pt x="3151" y="662"/>
                    </a:cubicBezTo>
                    <a:close/>
                    <a:moveTo>
                      <a:pt x="3182" y="0"/>
                    </a:moveTo>
                    <a:cubicBezTo>
                      <a:pt x="1449" y="0"/>
                      <a:pt x="95" y="1418"/>
                      <a:pt x="95" y="3119"/>
                    </a:cubicBezTo>
                    <a:cubicBezTo>
                      <a:pt x="95" y="3655"/>
                      <a:pt x="189" y="4190"/>
                      <a:pt x="473" y="4663"/>
                    </a:cubicBezTo>
                    <a:lnTo>
                      <a:pt x="32" y="5766"/>
                    </a:lnTo>
                    <a:cubicBezTo>
                      <a:pt x="0" y="5860"/>
                      <a:pt x="32" y="5986"/>
                      <a:pt x="126" y="6112"/>
                    </a:cubicBezTo>
                    <a:cubicBezTo>
                      <a:pt x="189" y="6175"/>
                      <a:pt x="315" y="6238"/>
                      <a:pt x="473" y="6238"/>
                    </a:cubicBezTo>
                    <a:lnTo>
                      <a:pt x="1764" y="5923"/>
                    </a:lnTo>
                    <a:cubicBezTo>
                      <a:pt x="2206" y="6144"/>
                      <a:pt x="2678" y="6238"/>
                      <a:pt x="3182" y="6238"/>
                    </a:cubicBezTo>
                    <a:cubicBezTo>
                      <a:pt x="4915" y="6238"/>
                      <a:pt x="6301" y="4820"/>
                      <a:pt x="6301" y="3119"/>
                    </a:cubicBezTo>
                    <a:cubicBezTo>
                      <a:pt x="6301" y="1386"/>
                      <a:pt x="4883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8943;p62">
                <a:extLst>
                  <a:ext uri="{FF2B5EF4-FFF2-40B4-BE49-F238E27FC236}">
                    <a16:creationId xmlns:a16="http://schemas.microsoft.com/office/drawing/2014/main" id="{46217FBB-3896-370D-1316-E2819320035E}"/>
                  </a:ext>
                </a:extLst>
              </p:cNvPr>
              <p:cNvSpPr/>
              <p:nvPr/>
            </p:nvSpPr>
            <p:spPr>
              <a:xfrm>
                <a:off x="692292" y="1415485"/>
                <a:ext cx="20471" cy="21386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78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24E1667-717A-1766-1FA5-4B370374D4B8}"/>
                </a:ext>
              </a:extLst>
            </p:cNvPr>
            <p:cNvGrpSpPr/>
            <p:nvPr/>
          </p:nvGrpSpPr>
          <p:grpSpPr>
            <a:xfrm>
              <a:off x="466125" y="1704842"/>
              <a:ext cx="353174" cy="347599"/>
              <a:chOff x="441945" y="1924266"/>
              <a:chExt cx="353174" cy="347599"/>
            </a:xfrm>
          </p:grpSpPr>
          <p:sp>
            <p:nvSpPr>
              <p:cNvPr id="11" name="Google Shape;8940;p62">
                <a:extLst>
                  <a:ext uri="{FF2B5EF4-FFF2-40B4-BE49-F238E27FC236}">
                    <a16:creationId xmlns:a16="http://schemas.microsoft.com/office/drawing/2014/main" id="{070601D9-69B1-C852-9B8C-3644584C330E}"/>
                  </a:ext>
                </a:extLst>
              </p:cNvPr>
              <p:cNvSpPr/>
              <p:nvPr/>
            </p:nvSpPr>
            <p:spPr>
              <a:xfrm>
                <a:off x="670551" y="1965150"/>
                <a:ext cx="62299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553" extrusionOk="0">
                    <a:moveTo>
                      <a:pt x="1072" y="0"/>
                    </a:moveTo>
                    <a:cubicBezTo>
                      <a:pt x="473" y="0"/>
                      <a:pt x="64" y="473"/>
                      <a:pt x="64" y="1009"/>
                    </a:cubicBezTo>
                    <a:cubicBezTo>
                      <a:pt x="1" y="1229"/>
                      <a:pt x="158" y="1324"/>
                      <a:pt x="379" y="1324"/>
                    </a:cubicBezTo>
                    <a:cubicBezTo>
                      <a:pt x="568" y="1324"/>
                      <a:pt x="725" y="1166"/>
                      <a:pt x="725" y="977"/>
                    </a:cubicBezTo>
                    <a:cubicBezTo>
                      <a:pt x="725" y="788"/>
                      <a:pt x="883" y="631"/>
                      <a:pt x="1072" y="631"/>
                    </a:cubicBezTo>
                    <a:cubicBezTo>
                      <a:pt x="1261" y="631"/>
                      <a:pt x="1418" y="788"/>
                      <a:pt x="1418" y="977"/>
                    </a:cubicBezTo>
                    <a:cubicBezTo>
                      <a:pt x="1418" y="1103"/>
                      <a:pt x="1355" y="1198"/>
                      <a:pt x="1229" y="1292"/>
                    </a:cubicBezTo>
                    <a:cubicBezTo>
                      <a:pt x="914" y="1450"/>
                      <a:pt x="725" y="1796"/>
                      <a:pt x="725" y="2206"/>
                    </a:cubicBezTo>
                    <a:cubicBezTo>
                      <a:pt x="725" y="2395"/>
                      <a:pt x="883" y="2552"/>
                      <a:pt x="1072" y="2552"/>
                    </a:cubicBezTo>
                    <a:cubicBezTo>
                      <a:pt x="1261" y="2552"/>
                      <a:pt x="1418" y="2395"/>
                      <a:pt x="1418" y="2206"/>
                    </a:cubicBezTo>
                    <a:cubicBezTo>
                      <a:pt x="1418" y="2080"/>
                      <a:pt x="1481" y="1954"/>
                      <a:pt x="1544" y="1922"/>
                    </a:cubicBezTo>
                    <a:cubicBezTo>
                      <a:pt x="1891" y="1733"/>
                      <a:pt x="2111" y="1355"/>
                      <a:pt x="2111" y="1009"/>
                    </a:cubicBezTo>
                    <a:cubicBezTo>
                      <a:pt x="2111" y="410"/>
                      <a:pt x="1639" y="0"/>
                      <a:pt x="10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941;p62">
                <a:extLst>
                  <a:ext uri="{FF2B5EF4-FFF2-40B4-BE49-F238E27FC236}">
                    <a16:creationId xmlns:a16="http://schemas.microsoft.com/office/drawing/2014/main" id="{FADCB0CB-0063-4137-8ADD-D4D1D8883F64}"/>
                  </a:ext>
                </a:extLst>
              </p:cNvPr>
              <p:cNvSpPr/>
              <p:nvPr/>
            </p:nvSpPr>
            <p:spPr>
              <a:xfrm>
                <a:off x="441945" y="2046002"/>
                <a:ext cx="188666" cy="225863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7657" extrusionOk="0">
                    <a:moveTo>
                      <a:pt x="3245" y="693"/>
                    </a:moveTo>
                    <a:cubicBezTo>
                      <a:pt x="3812" y="693"/>
                      <a:pt x="4285" y="1166"/>
                      <a:pt x="4285" y="1702"/>
                    </a:cubicBezTo>
                    <a:cubicBezTo>
                      <a:pt x="4285" y="2269"/>
                      <a:pt x="3812" y="2710"/>
                      <a:pt x="3245" y="2710"/>
                    </a:cubicBezTo>
                    <a:cubicBezTo>
                      <a:pt x="2647" y="2710"/>
                      <a:pt x="2174" y="2269"/>
                      <a:pt x="2174" y="1702"/>
                    </a:cubicBezTo>
                    <a:cubicBezTo>
                      <a:pt x="2174" y="1166"/>
                      <a:pt x="2678" y="693"/>
                      <a:pt x="3245" y="693"/>
                    </a:cubicBezTo>
                    <a:close/>
                    <a:moveTo>
                      <a:pt x="3245" y="3434"/>
                    </a:moveTo>
                    <a:cubicBezTo>
                      <a:pt x="4569" y="3434"/>
                      <a:pt x="5671" y="4537"/>
                      <a:pt x="5671" y="5892"/>
                    </a:cubicBezTo>
                    <a:lnTo>
                      <a:pt x="5671" y="6994"/>
                    </a:lnTo>
                    <a:lnTo>
                      <a:pt x="788" y="6994"/>
                    </a:lnTo>
                    <a:lnTo>
                      <a:pt x="788" y="5892"/>
                    </a:lnTo>
                    <a:cubicBezTo>
                      <a:pt x="788" y="4537"/>
                      <a:pt x="1891" y="3434"/>
                      <a:pt x="3245" y="3434"/>
                    </a:cubicBezTo>
                    <a:close/>
                    <a:moveTo>
                      <a:pt x="3182" y="0"/>
                    </a:moveTo>
                    <a:cubicBezTo>
                      <a:pt x="2237" y="0"/>
                      <a:pt x="1418" y="788"/>
                      <a:pt x="1418" y="1733"/>
                    </a:cubicBezTo>
                    <a:cubicBezTo>
                      <a:pt x="1418" y="2206"/>
                      <a:pt x="1607" y="2678"/>
                      <a:pt x="1985" y="2993"/>
                    </a:cubicBezTo>
                    <a:cubicBezTo>
                      <a:pt x="819" y="3466"/>
                      <a:pt x="0" y="4569"/>
                      <a:pt x="0" y="5892"/>
                    </a:cubicBezTo>
                    <a:lnTo>
                      <a:pt x="0" y="7309"/>
                    </a:lnTo>
                    <a:cubicBezTo>
                      <a:pt x="126" y="7499"/>
                      <a:pt x="284" y="7656"/>
                      <a:pt x="441" y="7656"/>
                    </a:cubicBezTo>
                    <a:lnTo>
                      <a:pt x="6018" y="7656"/>
                    </a:lnTo>
                    <a:cubicBezTo>
                      <a:pt x="6238" y="7656"/>
                      <a:pt x="6396" y="7499"/>
                      <a:pt x="6396" y="7309"/>
                    </a:cubicBezTo>
                    <a:lnTo>
                      <a:pt x="6396" y="5892"/>
                    </a:lnTo>
                    <a:cubicBezTo>
                      <a:pt x="6396" y="4569"/>
                      <a:pt x="5545" y="3466"/>
                      <a:pt x="4411" y="2993"/>
                    </a:cubicBezTo>
                    <a:cubicBezTo>
                      <a:pt x="4758" y="2647"/>
                      <a:pt x="4978" y="2206"/>
                      <a:pt x="4978" y="1733"/>
                    </a:cubicBezTo>
                    <a:cubicBezTo>
                      <a:pt x="4978" y="788"/>
                      <a:pt x="4190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942;p62">
                <a:extLst>
                  <a:ext uri="{FF2B5EF4-FFF2-40B4-BE49-F238E27FC236}">
                    <a16:creationId xmlns:a16="http://schemas.microsoft.com/office/drawing/2014/main" id="{557F2C7E-B268-AED1-C360-8ABD5636DC32}"/>
                  </a:ext>
                </a:extLst>
              </p:cNvPr>
              <p:cNvSpPr/>
              <p:nvPr/>
            </p:nvSpPr>
            <p:spPr>
              <a:xfrm>
                <a:off x="609226" y="1924266"/>
                <a:ext cx="185893" cy="184035"/>
              </a:xfrm>
              <a:custGeom>
                <a:avLst/>
                <a:gdLst/>
                <a:ahLst/>
                <a:cxnLst/>
                <a:rect l="l" t="t" r="r" b="b"/>
                <a:pathLst>
                  <a:path w="6302" h="6239" extrusionOk="0">
                    <a:moveTo>
                      <a:pt x="3151" y="662"/>
                    </a:moveTo>
                    <a:cubicBezTo>
                      <a:pt x="4505" y="662"/>
                      <a:pt x="5608" y="1765"/>
                      <a:pt x="5608" y="3119"/>
                    </a:cubicBezTo>
                    <a:cubicBezTo>
                      <a:pt x="5608" y="4442"/>
                      <a:pt x="4505" y="5545"/>
                      <a:pt x="3151" y="5545"/>
                    </a:cubicBezTo>
                    <a:cubicBezTo>
                      <a:pt x="2710" y="5545"/>
                      <a:pt x="2332" y="5451"/>
                      <a:pt x="1954" y="5230"/>
                    </a:cubicBezTo>
                    <a:cubicBezTo>
                      <a:pt x="1890" y="5199"/>
                      <a:pt x="1796" y="5199"/>
                      <a:pt x="1733" y="5199"/>
                    </a:cubicBezTo>
                    <a:lnTo>
                      <a:pt x="945" y="5388"/>
                    </a:lnTo>
                    <a:lnTo>
                      <a:pt x="1166" y="4694"/>
                    </a:lnTo>
                    <a:cubicBezTo>
                      <a:pt x="1229" y="4568"/>
                      <a:pt x="1166" y="4505"/>
                      <a:pt x="1134" y="4411"/>
                    </a:cubicBezTo>
                    <a:cubicBezTo>
                      <a:pt x="914" y="4033"/>
                      <a:pt x="756" y="3592"/>
                      <a:pt x="756" y="3119"/>
                    </a:cubicBezTo>
                    <a:cubicBezTo>
                      <a:pt x="725" y="1733"/>
                      <a:pt x="1827" y="662"/>
                      <a:pt x="3151" y="662"/>
                    </a:cubicBezTo>
                    <a:close/>
                    <a:moveTo>
                      <a:pt x="3182" y="0"/>
                    </a:moveTo>
                    <a:cubicBezTo>
                      <a:pt x="1449" y="0"/>
                      <a:pt x="95" y="1418"/>
                      <a:pt x="95" y="3119"/>
                    </a:cubicBezTo>
                    <a:cubicBezTo>
                      <a:pt x="95" y="3655"/>
                      <a:pt x="189" y="4190"/>
                      <a:pt x="473" y="4663"/>
                    </a:cubicBezTo>
                    <a:lnTo>
                      <a:pt x="32" y="5766"/>
                    </a:lnTo>
                    <a:cubicBezTo>
                      <a:pt x="0" y="5860"/>
                      <a:pt x="32" y="5986"/>
                      <a:pt x="126" y="6112"/>
                    </a:cubicBezTo>
                    <a:cubicBezTo>
                      <a:pt x="189" y="6175"/>
                      <a:pt x="315" y="6238"/>
                      <a:pt x="473" y="6238"/>
                    </a:cubicBezTo>
                    <a:lnTo>
                      <a:pt x="1764" y="5923"/>
                    </a:lnTo>
                    <a:cubicBezTo>
                      <a:pt x="2206" y="6144"/>
                      <a:pt x="2678" y="6238"/>
                      <a:pt x="3182" y="6238"/>
                    </a:cubicBezTo>
                    <a:cubicBezTo>
                      <a:pt x="4915" y="6238"/>
                      <a:pt x="6301" y="4820"/>
                      <a:pt x="6301" y="3119"/>
                    </a:cubicBezTo>
                    <a:cubicBezTo>
                      <a:pt x="6301" y="1386"/>
                      <a:pt x="4883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943;p62">
                <a:extLst>
                  <a:ext uri="{FF2B5EF4-FFF2-40B4-BE49-F238E27FC236}">
                    <a16:creationId xmlns:a16="http://schemas.microsoft.com/office/drawing/2014/main" id="{74549990-353F-BFD5-1003-0A45440E51CA}"/>
                  </a:ext>
                </a:extLst>
              </p:cNvPr>
              <p:cNvSpPr/>
              <p:nvPr/>
            </p:nvSpPr>
            <p:spPr>
              <a:xfrm>
                <a:off x="691937" y="2046002"/>
                <a:ext cx="20471" cy="21386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78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F0B711D-8045-8F95-A9B4-6E2DCEE47455}"/>
                </a:ext>
              </a:extLst>
            </p:cNvPr>
            <p:cNvGrpSpPr/>
            <p:nvPr/>
          </p:nvGrpSpPr>
          <p:grpSpPr>
            <a:xfrm>
              <a:off x="462088" y="2266304"/>
              <a:ext cx="353174" cy="347599"/>
              <a:chOff x="441945" y="2597133"/>
              <a:chExt cx="353174" cy="347599"/>
            </a:xfrm>
          </p:grpSpPr>
          <p:sp>
            <p:nvSpPr>
              <p:cNvPr id="16" name="Google Shape;8940;p62">
                <a:extLst>
                  <a:ext uri="{FF2B5EF4-FFF2-40B4-BE49-F238E27FC236}">
                    <a16:creationId xmlns:a16="http://schemas.microsoft.com/office/drawing/2014/main" id="{1537ADF9-C5CE-8890-FBE4-0CC9231CF380}"/>
                  </a:ext>
                </a:extLst>
              </p:cNvPr>
              <p:cNvSpPr/>
              <p:nvPr/>
            </p:nvSpPr>
            <p:spPr>
              <a:xfrm>
                <a:off x="670551" y="2638017"/>
                <a:ext cx="62299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553" extrusionOk="0">
                    <a:moveTo>
                      <a:pt x="1072" y="0"/>
                    </a:moveTo>
                    <a:cubicBezTo>
                      <a:pt x="473" y="0"/>
                      <a:pt x="64" y="473"/>
                      <a:pt x="64" y="1009"/>
                    </a:cubicBezTo>
                    <a:cubicBezTo>
                      <a:pt x="1" y="1229"/>
                      <a:pt x="158" y="1324"/>
                      <a:pt x="379" y="1324"/>
                    </a:cubicBezTo>
                    <a:cubicBezTo>
                      <a:pt x="568" y="1324"/>
                      <a:pt x="725" y="1166"/>
                      <a:pt x="725" y="977"/>
                    </a:cubicBezTo>
                    <a:cubicBezTo>
                      <a:pt x="725" y="788"/>
                      <a:pt x="883" y="631"/>
                      <a:pt x="1072" y="631"/>
                    </a:cubicBezTo>
                    <a:cubicBezTo>
                      <a:pt x="1261" y="631"/>
                      <a:pt x="1418" y="788"/>
                      <a:pt x="1418" y="977"/>
                    </a:cubicBezTo>
                    <a:cubicBezTo>
                      <a:pt x="1418" y="1103"/>
                      <a:pt x="1355" y="1198"/>
                      <a:pt x="1229" y="1292"/>
                    </a:cubicBezTo>
                    <a:cubicBezTo>
                      <a:pt x="914" y="1450"/>
                      <a:pt x="725" y="1796"/>
                      <a:pt x="725" y="2206"/>
                    </a:cubicBezTo>
                    <a:cubicBezTo>
                      <a:pt x="725" y="2395"/>
                      <a:pt x="883" y="2552"/>
                      <a:pt x="1072" y="2552"/>
                    </a:cubicBezTo>
                    <a:cubicBezTo>
                      <a:pt x="1261" y="2552"/>
                      <a:pt x="1418" y="2395"/>
                      <a:pt x="1418" y="2206"/>
                    </a:cubicBezTo>
                    <a:cubicBezTo>
                      <a:pt x="1418" y="2080"/>
                      <a:pt x="1481" y="1954"/>
                      <a:pt x="1544" y="1922"/>
                    </a:cubicBezTo>
                    <a:cubicBezTo>
                      <a:pt x="1891" y="1733"/>
                      <a:pt x="2111" y="1355"/>
                      <a:pt x="2111" y="1009"/>
                    </a:cubicBezTo>
                    <a:cubicBezTo>
                      <a:pt x="2111" y="410"/>
                      <a:pt x="1639" y="0"/>
                      <a:pt x="10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8941;p62">
                <a:extLst>
                  <a:ext uri="{FF2B5EF4-FFF2-40B4-BE49-F238E27FC236}">
                    <a16:creationId xmlns:a16="http://schemas.microsoft.com/office/drawing/2014/main" id="{5A66DE74-265E-2BA4-477A-0D89B134ADAB}"/>
                  </a:ext>
                </a:extLst>
              </p:cNvPr>
              <p:cNvSpPr/>
              <p:nvPr/>
            </p:nvSpPr>
            <p:spPr>
              <a:xfrm>
                <a:off x="441945" y="2718869"/>
                <a:ext cx="188666" cy="225863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7657" extrusionOk="0">
                    <a:moveTo>
                      <a:pt x="3245" y="693"/>
                    </a:moveTo>
                    <a:cubicBezTo>
                      <a:pt x="3812" y="693"/>
                      <a:pt x="4285" y="1166"/>
                      <a:pt x="4285" y="1702"/>
                    </a:cubicBezTo>
                    <a:cubicBezTo>
                      <a:pt x="4285" y="2269"/>
                      <a:pt x="3812" y="2710"/>
                      <a:pt x="3245" y="2710"/>
                    </a:cubicBezTo>
                    <a:cubicBezTo>
                      <a:pt x="2647" y="2710"/>
                      <a:pt x="2174" y="2269"/>
                      <a:pt x="2174" y="1702"/>
                    </a:cubicBezTo>
                    <a:cubicBezTo>
                      <a:pt x="2174" y="1166"/>
                      <a:pt x="2678" y="693"/>
                      <a:pt x="3245" y="693"/>
                    </a:cubicBezTo>
                    <a:close/>
                    <a:moveTo>
                      <a:pt x="3245" y="3434"/>
                    </a:moveTo>
                    <a:cubicBezTo>
                      <a:pt x="4569" y="3434"/>
                      <a:pt x="5671" y="4537"/>
                      <a:pt x="5671" y="5892"/>
                    </a:cubicBezTo>
                    <a:lnTo>
                      <a:pt x="5671" y="6994"/>
                    </a:lnTo>
                    <a:lnTo>
                      <a:pt x="788" y="6994"/>
                    </a:lnTo>
                    <a:lnTo>
                      <a:pt x="788" y="5892"/>
                    </a:lnTo>
                    <a:cubicBezTo>
                      <a:pt x="788" y="4537"/>
                      <a:pt x="1891" y="3434"/>
                      <a:pt x="3245" y="3434"/>
                    </a:cubicBezTo>
                    <a:close/>
                    <a:moveTo>
                      <a:pt x="3182" y="0"/>
                    </a:moveTo>
                    <a:cubicBezTo>
                      <a:pt x="2237" y="0"/>
                      <a:pt x="1418" y="788"/>
                      <a:pt x="1418" y="1733"/>
                    </a:cubicBezTo>
                    <a:cubicBezTo>
                      <a:pt x="1418" y="2206"/>
                      <a:pt x="1607" y="2678"/>
                      <a:pt x="1985" y="2993"/>
                    </a:cubicBezTo>
                    <a:cubicBezTo>
                      <a:pt x="819" y="3466"/>
                      <a:pt x="0" y="4569"/>
                      <a:pt x="0" y="5892"/>
                    </a:cubicBezTo>
                    <a:lnTo>
                      <a:pt x="0" y="7309"/>
                    </a:lnTo>
                    <a:cubicBezTo>
                      <a:pt x="126" y="7499"/>
                      <a:pt x="284" y="7656"/>
                      <a:pt x="441" y="7656"/>
                    </a:cubicBezTo>
                    <a:lnTo>
                      <a:pt x="6018" y="7656"/>
                    </a:lnTo>
                    <a:cubicBezTo>
                      <a:pt x="6238" y="7656"/>
                      <a:pt x="6396" y="7499"/>
                      <a:pt x="6396" y="7309"/>
                    </a:cubicBezTo>
                    <a:lnTo>
                      <a:pt x="6396" y="5892"/>
                    </a:lnTo>
                    <a:cubicBezTo>
                      <a:pt x="6396" y="4569"/>
                      <a:pt x="5545" y="3466"/>
                      <a:pt x="4411" y="2993"/>
                    </a:cubicBezTo>
                    <a:cubicBezTo>
                      <a:pt x="4758" y="2647"/>
                      <a:pt x="4978" y="2206"/>
                      <a:pt x="4978" y="1733"/>
                    </a:cubicBezTo>
                    <a:cubicBezTo>
                      <a:pt x="4978" y="788"/>
                      <a:pt x="4190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8942;p62">
                <a:extLst>
                  <a:ext uri="{FF2B5EF4-FFF2-40B4-BE49-F238E27FC236}">
                    <a16:creationId xmlns:a16="http://schemas.microsoft.com/office/drawing/2014/main" id="{3623D58E-823D-B297-D906-254EBB18E315}"/>
                  </a:ext>
                </a:extLst>
              </p:cNvPr>
              <p:cNvSpPr/>
              <p:nvPr/>
            </p:nvSpPr>
            <p:spPr>
              <a:xfrm>
                <a:off x="609226" y="2597133"/>
                <a:ext cx="185893" cy="184035"/>
              </a:xfrm>
              <a:custGeom>
                <a:avLst/>
                <a:gdLst/>
                <a:ahLst/>
                <a:cxnLst/>
                <a:rect l="l" t="t" r="r" b="b"/>
                <a:pathLst>
                  <a:path w="6302" h="6239" extrusionOk="0">
                    <a:moveTo>
                      <a:pt x="3151" y="662"/>
                    </a:moveTo>
                    <a:cubicBezTo>
                      <a:pt x="4505" y="662"/>
                      <a:pt x="5608" y="1765"/>
                      <a:pt x="5608" y="3119"/>
                    </a:cubicBezTo>
                    <a:cubicBezTo>
                      <a:pt x="5608" y="4442"/>
                      <a:pt x="4505" y="5545"/>
                      <a:pt x="3151" y="5545"/>
                    </a:cubicBezTo>
                    <a:cubicBezTo>
                      <a:pt x="2710" y="5545"/>
                      <a:pt x="2332" y="5451"/>
                      <a:pt x="1954" y="5230"/>
                    </a:cubicBezTo>
                    <a:cubicBezTo>
                      <a:pt x="1890" y="5199"/>
                      <a:pt x="1796" y="5199"/>
                      <a:pt x="1733" y="5199"/>
                    </a:cubicBezTo>
                    <a:lnTo>
                      <a:pt x="945" y="5388"/>
                    </a:lnTo>
                    <a:lnTo>
                      <a:pt x="1166" y="4694"/>
                    </a:lnTo>
                    <a:cubicBezTo>
                      <a:pt x="1229" y="4568"/>
                      <a:pt x="1166" y="4505"/>
                      <a:pt x="1134" y="4411"/>
                    </a:cubicBezTo>
                    <a:cubicBezTo>
                      <a:pt x="914" y="4033"/>
                      <a:pt x="756" y="3592"/>
                      <a:pt x="756" y="3119"/>
                    </a:cubicBezTo>
                    <a:cubicBezTo>
                      <a:pt x="725" y="1733"/>
                      <a:pt x="1827" y="662"/>
                      <a:pt x="3151" y="662"/>
                    </a:cubicBezTo>
                    <a:close/>
                    <a:moveTo>
                      <a:pt x="3182" y="0"/>
                    </a:moveTo>
                    <a:cubicBezTo>
                      <a:pt x="1449" y="0"/>
                      <a:pt x="95" y="1418"/>
                      <a:pt x="95" y="3119"/>
                    </a:cubicBezTo>
                    <a:cubicBezTo>
                      <a:pt x="95" y="3655"/>
                      <a:pt x="189" y="4190"/>
                      <a:pt x="473" y="4663"/>
                    </a:cubicBezTo>
                    <a:lnTo>
                      <a:pt x="32" y="5766"/>
                    </a:lnTo>
                    <a:cubicBezTo>
                      <a:pt x="0" y="5860"/>
                      <a:pt x="32" y="5986"/>
                      <a:pt x="126" y="6112"/>
                    </a:cubicBezTo>
                    <a:cubicBezTo>
                      <a:pt x="189" y="6175"/>
                      <a:pt x="315" y="6238"/>
                      <a:pt x="473" y="6238"/>
                    </a:cubicBezTo>
                    <a:lnTo>
                      <a:pt x="1764" y="5923"/>
                    </a:lnTo>
                    <a:cubicBezTo>
                      <a:pt x="2206" y="6144"/>
                      <a:pt x="2678" y="6238"/>
                      <a:pt x="3182" y="6238"/>
                    </a:cubicBezTo>
                    <a:cubicBezTo>
                      <a:pt x="4915" y="6238"/>
                      <a:pt x="6301" y="4820"/>
                      <a:pt x="6301" y="3119"/>
                    </a:cubicBezTo>
                    <a:cubicBezTo>
                      <a:pt x="6301" y="1386"/>
                      <a:pt x="4883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8943;p62">
                <a:extLst>
                  <a:ext uri="{FF2B5EF4-FFF2-40B4-BE49-F238E27FC236}">
                    <a16:creationId xmlns:a16="http://schemas.microsoft.com/office/drawing/2014/main" id="{C06F3B31-15BE-5550-70EE-3915553E0F2E}"/>
                  </a:ext>
                </a:extLst>
              </p:cNvPr>
              <p:cNvSpPr/>
              <p:nvPr/>
            </p:nvSpPr>
            <p:spPr>
              <a:xfrm>
                <a:off x="691937" y="2718869"/>
                <a:ext cx="20471" cy="21386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78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A1B950C-3AA5-4849-FA17-A1A5823EBB5F}"/>
                </a:ext>
              </a:extLst>
            </p:cNvPr>
            <p:cNvGrpSpPr/>
            <p:nvPr/>
          </p:nvGrpSpPr>
          <p:grpSpPr>
            <a:xfrm>
              <a:off x="474167" y="2806122"/>
              <a:ext cx="353174" cy="347599"/>
              <a:chOff x="441945" y="3271083"/>
              <a:chExt cx="353174" cy="347599"/>
            </a:xfrm>
          </p:grpSpPr>
          <p:sp>
            <p:nvSpPr>
              <p:cNvPr id="21" name="Google Shape;8940;p62">
                <a:extLst>
                  <a:ext uri="{FF2B5EF4-FFF2-40B4-BE49-F238E27FC236}">
                    <a16:creationId xmlns:a16="http://schemas.microsoft.com/office/drawing/2014/main" id="{443D7369-AC27-8B7F-E2EA-8D522196C80A}"/>
                  </a:ext>
                </a:extLst>
              </p:cNvPr>
              <p:cNvSpPr/>
              <p:nvPr/>
            </p:nvSpPr>
            <p:spPr>
              <a:xfrm>
                <a:off x="670551" y="3311967"/>
                <a:ext cx="62299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553" extrusionOk="0">
                    <a:moveTo>
                      <a:pt x="1072" y="0"/>
                    </a:moveTo>
                    <a:cubicBezTo>
                      <a:pt x="473" y="0"/>
                      <a:pt x="64" y="473"/>
                      <a:pt x="64" y="1009"/>
                    </a:cubicBezTo>
                    <a:cubicBezTo>
                      <a:pt x="1" y="1229"/>
                      <a:pt x="158" y="1324"/>
                      <a:pt x="379" y="1324"/>
                    </a:cubicBezTo>
                    <a:cubicBezTo>
                      <a:pt x="568" y="1324"/>
                      <a:pt x="725" y="1166"/>
                      <a:pt x="725" y="977"/>
                    </a:cubicBezTo>
                    <a:cubicBezTo>
                      <a:pt x="725" y="788"/>
                      <a:pt x="883" y="631"/>
                      <a:pt x="1072" y="631"/>
                    </a:cubicBezTo>
                    <a:cubicBezTo>
                      <a:pt x="1261" y="631"/>
                      <a:pt x="1418" y="788"/>
                      <a:pt x="1418" y="977"/>
                    </a:cubicBezTo>
                    <a:cubicBezTo>
                      <a:pt x="1418" y="1103"/>
                      <a:pt x="1355" y="1198"/>
                      <a:pt x="1229" y="1292"/>
                    </a:cubicBezTo>
                    <a:cubicBezTo>
                      <a:pt x="914" y="1450"/>
                      <a:pt x="725" y="1796"/>
                      <a:pt x="725" y="2206"/>
                    </a:cubicBezTo>
                    <a:cubicBezTo>
                      <a:pt x="725" y="2395"/>
                      <a:pt x="883" y="2552"/>
                      <a:pt x="1072" y="2552"/>
                    </a:cubicBezTo>
                    <a:cubicBezTo>
                      <a:pt x="1261" y="2552"/>
                      <a:pt x="1418" y="2395"/>
                      <a:pt x="1418" y="2206"/>
                    </a:cubicBezTo>
                    <a:cubicBezTo>
                      <a:pt x="1418" y="2080"/>
                      <a:pt x="1481" y="1954"/>
                      <a:pt x="1544" y="1922"/>
                    </a:cubicBezTo>
                    <a:cubicBezTo>
                      <a:pt x="1891" y="1733"/>
                      <a:pt x="2111" y="1355"/>
                      <a:pt x="2111" y="1009"/>
                    </a:cubicBezTo>
                    <a:cubicBezTo>
                      <a:pt x="2111" y="410"/>
                      <a:pt x="1639" y="0"/>
                      <a:pt x="10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8941;p62">
                <a:extLst>
                  <a:ext uri="{FF2B5EF4-FFF2-40B4-BE49-F238E27FC236}">
                    <a16:creationId xmlns:a16="http://schemas.microsoft.com/office/drawing/2014/main" id="{0E2EB534-0701-763A-D57C-0A0D758F307D}"/>
                  </a:ext>
                </a:extLst>
              </p:cNvPr>
              <p:cNvSpPr/>
              <p:nvPr/>
            </p:nvSpPr>
            <p:spPr>
              <a:xfrm>
                <a:off x="441945" y="3392819"/>
                <a:ext cx="188666" cy="225863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7657" extrusionOk="0">
                    <a:moveTo>
                      <a:pt x="3245" y="693"/>
                    </a:moveTo>
                    <a:cubicBezTo>
                      <a:pt x="3812" y="693"/>
                      <a:pt x="4285" y="1166"/>
                      <a:pt x="4285" y="1702"/>
                    </a:cubicBezTo>
                    <a:cubicBezTo>
                      <a:pt x="4285" y="2269"/>
                      <a:pt x="3812" y="2710"/>
                      <a:pt x="3245" y="2710"/>
                    </a:cubicBezTo>
                    <a:cubicBezTo>
                      <a:pt x="2647" y="2710"/>
                      <a:pt x="2174" y="2269"/>
                      <a:pt x="2174" y="1702"/>
                    </a:cubicBezTo>
                    <a:cubicBezTo>
                      <a:pt x="2174" y="1166"/>
                      <a:pt x="2678" y="693"/>
                      <a:pt x="3245" y="693"/>
                    </a:cubicBezTo>
                    <a:close/>
                    <a:moveTo>
                      <a:pt x="3245" y="3434"/>
                    </a:moveTo>
                    <a:cubicBezTo>
                      <a:pt x="4569" y="3434"/>
                      <a:pt x="5671" y="4537"/>
                      <a:pt x="5671" y="5892"/>
                    </a:cubicBezTo>
                    <a:lnTo>
                      <a:pt x="5671" y="6994"/>
                    </a:lnTo>
                    <a:lnTo>
                      <a:pt x="788" y="6994"/>
                    </a:lnTo>
                    <a:lnTo>
                      <a:pt x="788" y="5892"/>
                    </a:lnTo>
                    <a:cubicBezTo>
                      <a:pt x="788" y="4537"/>
                      <a:pt x="1891" y="3434"/>
                      <a:pt x="3245" y="3434"/>
                    </a:cubicBezTo>
                    <a:close/>
                    <a:moveTo>
                      <a:pt x="3182" y="0"/>
                    </a:moveTo>
                    <a:cubicBezTo>
                      <a:pt x="2237" y="0"/>
                      <a:pt x="1418" y="788"/>
                      <a:pt x="1418" y="1733"/>
                    </a:cubicBezTo>
                    <a:cubicBezTo>
                      <a:pt x="1418" y="2206"/>
                      <a:pt x="1607" y="2678"/>
                      <a:pt x="1985" y="2993"/>
                    </a:cubicBezTo>
                    <a:cubicBezTo>
                      <a:pt x="819" y="3466"/>
                      <a:pt x="0" y="4569"/>
                      <a:pt x="0" y="5892"/>
                    </a:cubicBezTo>
                    <a:lnTo>
                      <a:pt x="0" y="7309"/>
                    </a:lnTo>
                    <a:cubicBezTo>
                      <a:pt x="126" y="7499"/>
                      <a:pt x="284" y="7656"/>
                      <a:pt x="441" y="7656"/>
                    </a:cubicBezTo>
                    <a:lnTo>
                      <a:pt x="6018" y="7656"/>
                    </a:lnTo>
                    <a:cubicBezTo>
                      <a:pt x="6238" y="7656"/>
                      <a:pt x="6396" y="7499"/>
                      <a:pt x="6396" y="7309"/>
                    </a:cubicBezTo>
                    <a:lnTo>
                      <a:pt x="6396" y="5892"/>
                    </a:lnTo>
                    <a:cubicBezTo>
                      <a:pt x="6396" y="4569"/>
                      <a:pt x="5545" y="3466"/>
                      <a:pt x="4411" y="2993"/>
                    </a:cubicBezTo>
                    <a:cubicBezTo>
                      <a:pt x="4758" y="2647"/>
                      <a:pt x="4978" y="2206"/>
                      <a:pt x="4978" y="1733"/>
                    </a:cubicBezTo>
                    <a:cubicBezTo>
                      <a:pt x="4978" y="788"/>
                      <a:pt x="4190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8942;p62">
                <a:extLst>
                  <a:ext uri="{FF2B5EF4-FFF2-40B4-BE49-F238E27FC236}">
                    <a16:creationId xmlns:a16="http://schemas.microsoft.com/office/drawing/2014/main" id="{E8996A6F-3100-55B7-410D-B0C56F82FF07}"/>
                  </a:ext>
                </a:extLst>
              </p:cNvPr>
              <p:cNvSpPr/>
              <p:nvPr/>
            </p:nvSpPr>
            <p:spPr>
              <a:xfrm>
                <a:off x="609226" y="3271083"/>
                <a:ext cx="185893" cy="184035"/>
              </a:xfrm>
              <a:custGeom>
                <a:avLst/>
                <a:gdLst/>
                <a:ahLst/>
                <a:cxnLst/>
                <a:rect l="l" t="t" r="r" b="b"/>
                <a:pathLst>
                  <a:path w="6302" h="6239" extrusionOk="0">
                    <a:moveTo>
                      <a:pt x="3151" y="662"/>
                    </a:moveTo>
                    <a:cubicBezTo>
                      <a:pt x="4505" y="662"/>
                      <a:pt x="5608" y="1765"/>
                      <a:pt x="5608" y="3119"/>
                    </a:cubicBezTo>
                    <a:cubicBezTo>
                      <a:pt x="5608" y="4442"/>
                      <a:pt x="4505" y="5545"/>
                      <a:pt x="3151" y="5545"/>
                    </a:cubicBezTo>
                    <a:cubicBezTo>
                      <a:pt x="2710" y="5545"/>
                      <a:pt x="2332" y="5451"/>
                      <a:pt x="1954" y="5230"/>
                    </a:cubicBezTo>
                    <a:cubicBezTo>
                      <a:pt x="1890" y="5199"/>
                      <a:pt x="1796" y="5199"/>
                      <a:pt x="1733" y="5199"/>
                    </a:cubicBezTo>
                    <a:lnTo>
                      <a:pt x="945" y="5388"/>
                    </a:lnTo>
                    <a:lnTo>
                      <a:pt x="1166" y="4694"/>
                    </a:lnTo>
                    <a:cubicBezTo>
                      <a:pt x="1229" y="4568"/>
                      <a:pt x="1166" y="4505"/>
                      <a:pt x="1134" y="4411"/>
                    </a:cubicBezTo>
                    <a:cubicBezTo>
                      <a:pt x="914" y="4033"/>
                      <a:pt x="756" y="3592"/>
                      <a:pt x="756" y="3119"/>
                    </a:cubicBezTo>
                    <a:cubicBezTo>
                      <a:pt x="725" y="1733"/>
                      <a:pt x="1827" y="662"/>
                      <a:pt x="3151" y="662"/>
                    </a:cubicBezTo>
                    <a:close/>
                    <a:moveTo>
                      <a:pt x="3182" y="0"/>
                    </a:moveTo>
                    <a:cubicBezTo>
                      <a:pt x="1449" y="0"/>
                      <a:pt x="95" y="1418"/>
                      <a:pt x="95" y="3119"/>
                    </a:cubicBezTo>
                    <a:cubicBezTo>
                      <a:pt x="95" y="3655"/>
                      <a:pt x="189" y="4190"/>
                      <a:pt x="473" y="4663"/>
                    </a:cubicBezTo>
                    <a:lnTo>
                      <a:pt x="32" y="5766"/>
                    </a:lnTo>
                    <a:cubicBezTo>
                      <a:pt x="0" y="5860"/>
                      <a:pt x="32" y="5986"/>
                      <a:pt x="126" y="6112"/>
                    </a:cubicBezTo>
                    <a:cubicBezTo>
                      <a:pt x="189" y="6175"/>
                      <a:pt x="315" y="6238"/>
                      <a:pt x="473" y="6238"/>
                    </a:cubicBezTo>
                    <a:lnTo>
                      <a:pt x="1764" y="5923"/>
                    </a:lnTo>
                    <a:cubicBezTo>
                      <a:pt x="2206" y="6144"/>
                      <a:pt x="2678" y="6238"/>
                      <a:pt x="3182" y="6238"/>
                    </a:cubicBezTo>
                    <a:cubicBezTo>
                      <a:pt x="4915" y="6238"/>
                      <a:pt x="6301" y="4820"/>
                      <a:pt x="6301" y="3119"/>
                    </a:cubicBezTo>
                    <a:cubicBezTo>
                      <a:pt x="6301" y="1386"/>
                      <a:pt x="4883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8943;p62">
                <a:extLst>
                  <a:ext uri="{FF2B5EF4-FFF2-40B4-BE49-F238E27FC236}">
                    <a16:creationId xmlns:a16="http://schemas.microsoft.com/office/drawing/2014/main" id="{DF981204-5DA9-F2DA-C0C2-8634327E5517}"/>
                  </a:ext>
                </a:extLst>
              </p:cNvPr>
              <p:cNvSpPr/>
              <p:nvPr/>
            </p:nvSpPr>
            <p:spPr>
              <a:xfrm>
                <a:off x="691937" y="3392819"/>
                <a:ext cx="20471" cy="21386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78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7AA01CE-1B44-7193-2008-3EABEB7C436F}"/>
                </a:ext>
              </a:extLst>
            </p:cNvPr>
            <p:cNvGrpSpPr/>
            <p:nvPr/>
          </p:nvGrpSpPr>
          <p:grpSpPr>
            <a:xfrm>
              <a:off x="463232" y="3395737"/>
              <a:ext cx="353174" cy="347599"/>
              <a:chOff x="441945" y="3271083"/>
              <a:chExt cx="353174" cy="347599"/>
            </a:xfrm>
          </p:grpSpPr>
          <p:sp>
            <p:nvSpPr>
              <p:cNvPr id="8" name="Google Shape;8940;p62">
                <a:extLst>
                  <a:ext uri="{FF2B5EF4-FFF2-40B4-BE49-F238E27FC236}">
                    <a16:creationId xmlns:a16="http://schemas.microsoft.com/office/drawing/2014/main" id="{A670B898-CA31-6232-4C99-4FC495EF27CD}"/>
                  </a:ext>
                </a:extLst>
              </p:cNvPr>
              <p:cNvSpPr/>
              <p:nvPr/>
            </p:nvSpPr>
            <p:spPr>
              <a:xfrm>
                <a:off x="670551" y="3311967"/>
                <a:ext cx="62299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553" extrusionOk="0">
                    <a:moveTo>
                      <a:pt x="1072" y="0"/>
                    </a:moveTo>
                    <a:cubicBezTo>
                      <a:pt x="473" y="0"/>
                      <a:pt x="64" y="473"/>
                      <a:pt x="64" y="1009"/>
                    </a:cubicBezTo>
                    <a:cubicBezTo>
                      <a:pt x="1" y="1229"/>
                      <a:pt x="158" y="1324"/>
                      <a:pt x="379" y="1324"/>
                    </a:cubicBezTo>
                    <a:cubicBezTo>
                      <a:pt x="568" y="1324"/>
                      <a:pt x="725" y="1166"/>
                      <a:pt x="725" y="977"/>
                    </a:cubicBezTo>
                    <a:cubicBezTo>
                      <a:pt x="725" y="788"/>
                      <a:pt x="883" y="631"/>
                      <a:pt x="1072" y="631"/>
                    </a:cubicBezTo>
                    <a:cubicBezTo>
                      <a:pt x="1261" y="631"/>
                      <a:pt x="1418" y="788"/>
                      <a:pt x="1418" y="977"/>
                    </a:cubicBezTo>
                    <a:cubicBezTo>
                      <a:pt x="1418" y="1103"/>
                      <a:pt x="1355" y="1198"/>
                      <a:pt x="1229" y="1292"/>
                    </a:cubicBezTo>
                    <a:cubicBezTo>
                      <a:pt x="914" y="1450"/>
                      <a:pt x="725" y="1796"/>
                      <a:pt x="725" y="2206"/>
                    </a:cubicBezTo>
                    <a:cubicBezTo>
                      <a:pt x="725" y="2395"/>
                      <a:pt x="883" y="2552"/>
                      <a:pt x="1072" y="2552"/>
                    </a:cubicBezTo>
                    <a:cubicBezTo>
                      <a:pt x="1261" y="2552"/>
                      <a:pt x="1418" y="2395"/>
                      <a:pt x="1418" y="2206"/>
                    </a:cubicBezTo>
                    <a:cubicBezTo>
                      <a:pt x="1418" y="2080"/>
                      <a:pt x="1481" y="1954"/>
                      <a:pt x="1544" y="1922"/>
                    </a:cubicBezTo>
                    <a:cubicBezTo>
                      <a:pt x="1891" y="1733"/>
                      <a:pt x="2111" y="1355"/>
                      <a:pt x="2111" y="1009"/>
                    </a:cubicBezTo>
                    <a:cubicBezTo>
                      <a:pt x="2111" y="410"/>
                      <a:pt x="1639" y="0"/>
                      <a:pt x="10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941;p62">
                <a:extLst>
                  <a:ext uri="{FF2B5EF4-FFF2-40B4-BE49-F238E27FC236}">
                    <a16:creationId xmlns:a16="http://schemas.microsoft.com/office/drawing/2014/main" id="{FC890C0F-D7E4-E9E8-8ECD-04A5BB8972F2}"/>
                  </a:ext>
                </a:extLst>
              </p:cNvPr>
              <p:cNvSpPr/>
              <p:nvPr/>
            </p:nvSpPr>
            <p:spPr>
              <a:xfrm>
                <a:off x="441945" y="3392819"/>
                <a:ext cx="188666" cy="225863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7657" extrusionOk="0">
                    <a:moveTo>
                      <a:pt x="3245" y="693"/>
                    </a:moveTo>
                    <a:cubicBezTo>
                      <a:pt x="3812" y="693"/>
                      <a:pt x="4285" y="1166"/>
                      <a:pt x="4285" y="1702"/>
                    </a:cubicBezTo>
                    <a:cubicBezTo>
                      <a:pt x="4285" y="2269"/>
                      <a:pt x="3812" y="2710"/>
                      <a:pt x="3245" y="2710"/>
                    </a:cubicBezTo>
                    <a:cubicBezTo>
                      <a:pt x="2647" y="2710"/>
                      <a:pt x="2174" y="2269"/>
                      <a:pt x="2174" y="1702"/>
                    </a:cubicBezTo>
                    <a:cubicBezTo>
                      <a:pt x="2174" y="1166"/>
                      <a:pt x="2678" y="693"/>
                      <a:pt x="3245" y="693"/>
                    </a:cubicBezTo>
                    <a:close/>
                    <a:moveTo>
                      <a:pt x="3245" y="3434"/>
                    </a:moveTo>
                    <a:cubicBezTo>
                      <a:pt x="4569" y="3434"/>
                      <a:pt x="5671" y="4537"/>
                      <a:pt x="5671" y="5892"/>
                    </a:cubicBezTo>
                    <a:lnTo>
                      <a:pt x="5671" y="6994"/>
                    </a:lnTo>
                    <a:lnTo>
                      <a:pt x="788" y="6994"/>
                    </a:lnTo>
                    <a:lnTo>
                      <a:pt x="788" y="5892"/>
                    </a:lnTo>
                    <a:cubicBezTo>
                      <a:pt x="788" y="4537"/>
                      <a:pt x="1891" y="3434"/>
                      <a:pt x="3245" y="3434"/>
                    </a:cubicBezTo>
                    <a:close/>
                    <a:moveTo>
                      <a:pt x="3182" y="0"/>
                    </a:moveTo>
                    <a:cubicBezTo>
                      <a:pt x="2237" y="0"/>
                      <a:pt x="1418" y="788"/>
                      <a:pt x="1418" y="1733"/>
                    </a:cubicBezTo>
                    <a:cubicBezTo>
                      <a:pt x="1418" y="2206"/>
                      <a:pt x="1607" y="2678"/>
                      <a:pt x="1985" y="2993"/>
                    </a:cubicBezTo>
                    <a:cubicBezTo>
                      <a:pt x="819" y="3466"/>
                      <a:pt x="0" y="4569"/>
                      <a:pt x="0" y="5892"/>
                    </a:cubicBezTo>
                    <a:lnTo>
                      <a:pt x="0" y="7309"/>
                    </a:lnTo>
                    <a:cubicBezTo>
                      <a:pt x="126" y="7499"/>
                      <a:pt x="284" y="7656"/>
                      <a:pt x="441" y="7656"/>
                    </a:cubicBezTo>
                    <a:lnTo>
                      <a:pt x="6018" y="7656"/>
                    </a:lnTo>
                    <a:cubicBezTo>
                      <a:pt x="6238" y="7656"/>
                      <a:pt x="6396" y="7499"/>
                      <a:pt x="6396" y="7309"/>
                    </a:cubicBezTo>
                    <a:lnTo>
                      <a:pt x="6396" y="5892"/>
                    </a:lnTo>
                    <a:cubicBezTo>
                      <a:pt x="6396" y="4569"/>
                      <a:pt x="5545" y="3466"/>
                      <a:pt x="4411" y="2993"/>
                    </a:cubicBezTo>
                    <a:cubicBezTo>
                      <a:pt x="4758" y="2647"/>
                      <a:pt x="4978" y="2206"/>
                      <a:pt x="4978" y="1733"/>
                    </a:cubicBezTo>
                    <a:cubicBezTo>
                      <a:pt x="4978" y="788"/>
                      <a:pt x="4190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942;p62">
                <a:extLst>
                  <a:ext uri="{FF2B5EF4-FFF2-40B4-BE49-F238E27FC236}">
                    <a16:creationId xmlns:a16="http://schemas.microsoft.com/office/drawing/2014/main" id="{432D3AF8-51B7-2451-913D-0D91D59EA904}"/>
                  </a:ext>
                </a:extLst>
              </p:cNvPr>
              <p:cNvSpPr/>
              <p:nvPr/>
            </p:nvSpPr>
            <p:spPr>
              <a:xfrm>
                <a:off x="609226" y="3271083"/>
                <a:ext cx="185893" cy="184035"/>
              </a:xfrm>
              <a:custGeom>
                <a:avLst/>
                <a:gdLst/>
                <a:ahLst/>
                <a:cxnLst/>
                <a:rect l="l" t="t" r="r" b="b"/>
                <a:pathLst>
                  <a:path w="6302" h="6239" extrusionOk="0">
                    <a:moveTo>
                      <a:pt x="3151" y="662"/>
                    </a:moveTo>
                    <a:cubicBezTo>
                      <a:pt x="4505" y="662"/>
                      <a:pt x="5608" y="1765"/>
                      <a:pt x="5608" y="3119"/>
                    </a:cubicBezTo>
                    <a:cubicBezTo>
                      <a:pt x="5608" y="4442"/>
                      <a:pt x="4505" y="5545"/>
                      <a:pt x="3151" y="5545"/>
                    </a:cubicBezTo>
                    <a:cubicBezTo>
                      <a:pt x="2710" y="5545"/>
                      <a:pt x="2332" y="5451"/>
                      <a:pt x="1954" y="5230"/>
                    </a:cubicBezTo>
                    <a:cubicBezTo>
                      <a:pt x="1890" y="5199"/>
                      <a:pt x="1796" y="5199"/>
                      <a:pt x="1733" y="5199"/>
                    </a:cubicBezTo>
                    <a:lnTo>
                      <a:pt x="945" y="5388"/>
                    </a:lnTo>
                    <a:lnTo>
                      <a:pt x="1166" y="4694"/>
                    </a:lnTo>
                    <a:cubicBezTo>
                      <a:pt x="1229" y="4568"/>
                      <a:pt x="1166" y="4505"/>
                      <a:pt x="1134" y="4411"/>
                    </a:cubicBezTo>
                    <a:cubicBezTo>
                      <a:pt x="914" y="4033"/>
                      <a:pt x="756" y="3592"/>
                      <a:pt x="756" y="3119"/>
                    </a:cubicBezTo>
                    <a:cubicBezTo>
                      <a:pt x="725" y="1733"/>
                      <a:pt x="1827" y="662"/>
                      <a:pt x="3151" y="662"/>
                    </a:cubicBezTo>
                    <a:close/>
                    <a:moveTo>
                      <a:pt x="3182" y="0"/>
                    </a:moveTo>
                    <a:cubicBezTo>
                      <a:pt x="1449" y="0"/>
                      <a:pt x="95" y="1418"/>
                      <a:pt x="95" y="3119"/>
                    </a:cubicBezTo>
                    <a:cubicBezTo>
                      <a:pt x="95" y="3655"/>
                      <a:pt x="189" y="4190"/>
                      <a:pt x="473" y="4663"/>
                    </a:cubicBezTo>
                    <a:lnTo>
                      <a:pt x="32" y="5766"/>
                    </a:lnTo>
                    <a:cubicBezTo>
                      <a:pt x="0" y="5860"/>
                      <a:pt x="32" y="5986"/>
                      <a:pt x="126" y="6112"/>
                    </a:cubicBezTo>
                    <a:cubicBezTo>
                      <a:pt x="189" y="6175"/>
                      <a:pt x="315" y="6238"/>
                      <a:pt x="473" y="6238"/>
                    </a:cubicBezTo>
                    <a:lnTo>
                      <a:pt x="1764" y="5923"/>
                    </a:lnTo>
                    <a:cubicBezTo>
                      <a:pt x="2206" y="6144"/>
                      <a:pt x="2678" y="6238"/>
                      <a:pt x="3182" y="6238"/>
                    </a:cubicBezTo>
                    <a:cubicBezTo>
                      <a:pt x="4915" y="6238"/>
                      <a:pt x="6301" y="4820"/>
                      <a:pt x="6301" y="3119"/>
                    </a:cubicBezTo>
                    <a:cubicBezTo>
                      <a:pt x="6301" y="1386"/>
                      <a:pt x="4883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943;p62">
                <a:extLst>
                  <a:ext uri="{FF2B5EF4-FFF2-40B4-BE49-F238E27FC236}">
                    <a16:creationId xmlns:a16="http://schemas.microsoft.com/office/drawing/2014/main" id="{A92D321C-3279-33D0-C92D-0DD8B2E439A8}"/>
                  </a:ext>
                </a:extLst>
              </p:cNvPr>
              <p:cNvSpPr/>
              <p:nvPr/>
            </p:nvSpPr>
            <p:spPr>
              <a:xfrm>
                <a:off x="691937" y="3392819"/>
                <a:ext cx="20471" cy="21386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78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38C68D8-4535-9972-13B4-77418498D283}"/>
                </a:ext>
              </a:extLst>
            </p:cNvPr>
            <p:cNvGrpSpPr/>
            <p:nvPr/>
          </p:nvGrpSpPr>
          <p:grpSpPr>
            <a:xfrm>
              <a:off x="454046" y="3947370"/>
              <a:ext cx="353174" cy="347599"/>
              <a:chOff x="441945" y="3271083"/>
              <a:chExt cx="353174" cy="347599"/>
            </a:xfrm>
          </p:grpSpPr>
          <p:sp>
            <p:nvSpPr>
              <p:cNvPr id="26" name="Google Shape;8940;p62">
                <a:extLst>
                  <a:ext uri="{FF2B5EF4-FFF2-40B4-BE49-F238E27FC236}">
                    <a16:creationId xmlns:a16="http://schemas.microsoft.com/office/drawing/2014/main" id="{DE46439C-80CB-E799-F9E3-6E712C48A9DF}"/>
                  </a:ext>
                </a:extLst>
              </p:cNvPr>
              <p:cNvSpPr/>
              <p:nvPr/>
            </p:nvSpPr>
            <p:spPr>
              <a:xfrm>
                <a:off x="670551" y="3311967"/>
                <a:ext cx="62299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553" extrusionOk="0">
                    <a:moveTo>
                      <a:pt x="1072" y="0"/>
                    </a:moveTo>
                    <a:cubicBezTo>
                      <a:pt x="473" y="0"/>
                      <a:pt x="64" y="473"/>
                      <a:pt x="64" y="1009"/>
                    </a:cubicBezTo>
                    <a:cubicBezTo>
                      <a:pt x="1" y="1229"/>
                      <a:pt x="158" y="1324"/>
                      <a:pt x="379" y="1324"/>
                    </a:cubicBezTo>
                    <a:cubicBezTo>
                      <a:pt x="568" y="1324"/>
                      <a:pt x="725" y="1166"/>
                      <a:pt x="725" y="977"/>
                    </a:cubicBezTo>
                    <a:cubicBezTo>
                      <a:pt x="725" y="788"/>
                      <a:pt x="883" y="631"/>
                      <a:pt x="1072" y="631"/>
                    </a:cubicBezTo>
                    <a:cubicBezTo>
                      <a:pt x="1261" y="631"/>
                      <a:pt x="1418" y="788"/>
                      <a:pt x="1418" y="977"/>
                    </a:cubicBezTo>
                    <a:cubicBezTo>
                      <a:pt x="1418" y="1103"/>
                      <a:pt x="1355" y="1198"/>
                      <a:pt x="1229" y="1292"/>
                    </a:cubicBezTo>
                    <a:cubicBezTo>
                      <a:pt x="914" y="1450"/>
                      <a:pt x="725" y="1796"/>
                      <a:pt x="725" y="2206"/>
                    </a:cubicBezTo>
                    <a:cubicBezTo>
                      <a:pt x="725" y="2395"/>
                      <a:pt x="883" y="2552"/>
                      <a:pt x="1072" y="2552"/>
                    </a:cubicBezTo>
                    <a:cubicBezTo>
                      <a:pt x="1261" y="2552"/>
                      <a:pt x="1418" y="2395"/>
                      <a:pt x="1418" y="2206"/>
                    </a:cubicBezTo>
                    <a:cubicBezTo>
                      <a:pt x="1418" y="2080"/>
                      <a:pt x="1481" y="1954"/>
                      <a:pt x="1544" y="1922"/>
                    </a:cubicBezTo>
                    <a:cubicBezTo>
                      <a:pt x="1891" y="1733"/>
                      <a:pt x="2111" y="1355"/>
                      <a:pt x="2111" y="1009"/>
                    </a:cubicBezTo>
                    <a:cubicBezTo>
                      <a:pt x="2111" y="410"/>
                      <a:pt x="1639" y="0"/>
                      <a:pt x="10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941;p62">
                <a:extLst>
                  <a:ext uri="{FF2B5EF4-FFF2-40B4-BE49-F238E27FC236}">
                    <a16:creationId xmlns:a16="http://schemas.microsoft.com/office/drawing/2014/main" id="{40052BE7-8262-8CB2-A2B5-BFDB240E3F64}"/>
                  </a:ext>
                </a:extLst>
              </p:cNvPr>
              <p:cNvSpPr/>
              <p:nvPr/>
            </p:nvSpPr>
            <p:spPr>
              <a:xfrm>
                <a:off x="441945" y="3392819"/>
                <a:ext cx="188666" cy="225863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7657" extrusionOk="0">
                    <a:moveTo>
                      <a:pt x="3245" y="693"/>
                    </a:moveTo>
                    <a:cubicBezTo>
                      <a:pt x="3812" y="693"/>
                      <a:pt x="4285" y="1166"/>
                      <a:pt x="4285" y="1702"/>
                    </a:cubicBezTo>
                    <a:cubicBezTo>
                      <a:pt x="4285" y="2269"/>
                      <a:pt x="3812" y="2710"/>
                      <a:pt x="3245" y="2710"/>
                    </a:cubicBezTo>
                    <a:cubicBezTo>
                      <a:pt x="2647" y="2710"/>
                      <a:pt x="2174" y="2269"/>
                      <a:pt x="2174" y="1702"/>
                    </a:cubicBezTo>
                    <a:cubicBezTo>
                      <a:pt x="2174" y="1166"/>
                      <a:pt x="2678" y="693"/>
                      <a:pt x="3245" y="693"/>
                    </a:cubicBezTo>
                    <a:close/>
                    <a:moveTo>
                      <a:pt x="3245" y="3434"/>
                    </a:moveTo>
                    <a:cubicBezTo>
                      <a:pt x="4569" y="3434"/>
                      <a:pt x="5671" y="4537"/>
                      <a:pt x="5671" y="5892"/>
                    </a:cubicBezTo>
                    <a:lnTo>
                      <a:pt x="5671" y="6994"/>
                    </a:lnTo>
                    <a:lnTo>
                      <a:pt x="788" y="6994"/>
                    </a:lnTo>
                    <a:lnTo>
                      <a:pt x="788" y="5892"/>
                    </a:lnTo>
                    <a:cubicBezTo>
                      <a:pt x="788" y="4537"/>
                      <a:pt x="1891" y="3434"/>
                      <a:pt x="3245" y="3434"/>
                    </a:cubicBezTo>
                    <a:close/>
                    <a:moveTo>
                      <a:pt x="3182" y="0"/>
                    </a:moveTo>
                    <a:cubicBezTo>
                      <a:pt x="2237" y="0"/>
                      <a:pt x="1418" y="788"/>
                      <a:pt x="1418" y="1733"/>
                    </a:cubicBezTo>
                    <a:cubicBezTo>
                      <a:pt x="1418" y="2206"/>
                      <a:pt x="1607" y="2678"/>
                      <a:pt x="1985" y="2993"/>
                    </a:cubicBezTo>
                    <a:cubicBezTo>
                      <a:pt x="819" y="3466"/>
                      <a:pt x="0" y="4569"/>
                      <a:pt x="0" y="5892"/>
                    </a:cubicBezTo>
                    <a:lnTo>
                      <a:pt x="0" y="7309"/>
                    </a:lnTo>
                    <a:cubicBezTo>
                      <a:pt x="126" y="7499"/>
                      <a:pt x="284" y="7656"/>
                      <a:pt x="441" y="7656"/>
                    </a:cubicBezTo>
                    <a:lnTo>
                      <a:pt x="6018" y="7656"/>
                    </a:lnTo>
                    <a:cubicBezTo>
                      <a:pt x="6238" y="7656"/>
                      <a:pt x="6396" y="7499"/>
                      <a:pt x="6396" y="7309"/>
                    </a:cubicBezTo>
                    <a:lnTo>
                      <a:pt x="6396" y="5892"/>
                    </a:lnTo>
                    <a:cubicBezTo>
                      <a:pt x="6396" y="4569"/>
                      <a:pt x="5545" y="3466"/>
                      <a:pt x="4411" y="2993"/>
                    </a:cubicBezTo>
                    <a:cubicBezTo>
                      <a:pt x="4758" y="2647"/>
                      <a:pt x="4978" y="2206"/>
                      <a:pt x="4978" y="1733"/>
                    </a:cubicBezTo>
                    <a:cubicBezTo>
                      <a:pt x="4978" y="788"/>
                      <a:pt x="4190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8942;p62">
                <a:extLst>
                  <a:ext uri="{FF2B5EF4-FFF2-40B4-BE49-F238E27FC236}">
                    <a16:creationId xmlns:a16="http://schemas.microsoft.com/office/drawing/2014/main" id="{B9E11EAE-DBB3-C148-F3B3-7F832D6EB50A}"/>
                  </a:ext>
                </a:extLst>
              </p:cNvPr>
              <p:cNvSpPr/>
              <p:nvPr/>
            </p:nvSpPr>
            <p:spPr>
              <a:xfrm>
                <a:off x="609226" y="3271083"/>
                <a:ext cx="185893" cy="184035"/>
              </a:xfrm>
              <a:custGeom>
                <a:avLst/>
                <a:gdLst/>
                <a:ahLst/>
                <a:cxnLst/>
                <a:rect l="l" t="t" r="r" b="b"/>
                <a:pathLst>
                  <a:path w="6302" h="6239" extrusionOk="0">
                    <a:moveTo>
                      <a:pt x="3151" y="662"/>
                    </a:moveTo>
                    <a:cubicBezTo>
                      <a:pt x="4505" y="662"/>
                      <a:pt x="5608" y="1765"/>
                      <a:pt x="5608" y="3119"/>
                    </a:cubicBezTo>
                    <a:cubicBezTo>
                      <a:pt x="5608" y="4442"/>
                      <a:pt x="4505" y="5545"/>
                      <a:pt x="3151" y="5545"/>
                    </a:cubicBezTo>
                    <a:cubicBezTo>
                      <a:pt x="2710" y="5545"/>
                      <a:pt x="2332" y="5451"/>
                      <a:pt x="1954" y="5230"/>
                    </a:cubicBezTo>
                    <a:cubicBezTo>
                      <a:pt x="1890" y="5199"/>
                      <a:pt x="1796" y="5199"/>
                      <a:pt x="1733" y="5199"/>
                    </a:cubicBezTo>
                    <a:lnTo>
                      <a:pt x="945" y="5388"/>
                    </a:lnTo>
                    <a:lnTo>
                      <a:pt x="1166" y="4694"/>
                    </a:lnTo>
                    <a:cubicBezTo>
                      <a:pt x="1229" y="4568"/>
                      <a:pt x="1166" y="4505"/>
                      <a:pt x="1134" y="4411"/>
                    </a:cubicBezTo>
                    <a:cubicBezTo>
                      <a:pt x="914" y="4033"/>
                      <a:pt x="756" y="3592"/>
                      <a:pt x="756" y="3119"/>
                    </a:cubicBezTo>
                    <a:cubicBezTo>
                      <a:pt x="725" y="1733"/>
                      <a:pt x="1827" y="662"/>
                      <a:pt x="3151" y="662"/>
                    </a:cubicBezTo>
                    <a:close/>
                    <a:moveTo>
                      <a:pt x="3182" y="0"/>
                    </a:moveTo>
                    <a:cubicBezTo>
                      <a:pt x="1449" y="0"/>
                      <a:pt x="95" y="1418"/>
                      <a:pt x="95" y="3119"/>
                    </a:cubicBezTo>
                    <a:cubicBezTo>
                      <a:pt x="95" y="3655"/>
                      <a:pt x="189" y="4190"/>
                      <a:pt x="473" y="4663"/>
                    </a:cubicBezTo>
                    <a:lnTo>
                      <a:pt x="32" y="5766"/>
                    </a:lnTo>
                    <a:cubicBezTo>
                      <a:pt x="0" y="5860"/>
                      <a:pt x="32" y="5986"/>
                      <a:pt x="126" y="6112"/>
                    </a:cubicBezTo>
                    <a:cubicBezTo>
                      <a:pt x="189" y="6175"/>
                      <a:pt x="315" y="6238"/>
                      <a:pt x="473" y="6238"/>
                    </a:cubicBezTo>
                    <a:lnTo>
                      <a:pt x="1764" y="5923"/>
                    </a:lnTo>
                    <a:cubicBezTo>
                      <a:pt x="2206" y="6144"/>
                      <a:pt x="2678" y="6238"/>
                      <a:pt x="3182" y="6238"/>
                    </a:cubicBezTo>
                    <a:cubicBezTo>
                      <a:pt x="4915" y="6238"/>
                      <a:pt x="6301" y="4820"/>
                      <a:pt x="6301" y="3119"/>
                    </a:cubicBezTo>
                    <a:cubicBezTo>
                      <a:pt x="6301" y="1386"/>
                      <a:pt x="4883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943;p62">
                <a:extLst>
                  <a:ext uri="{FF2B5EF4-FFF2-40B4-BE49-F238E27FC236}">
                    <a16:creationId xmlns:a16="http://schemas.microsoft.com/office/drawing/2014/main" id="{87B17956-34E0-B01A-2C75-A699BDA794B1}"/>
                  </a:ext>
                </a:extLst>
              </p:cNvPr>
              <p:cNvSpPr/>
              <p:nvPr/>
            </p:nvSpPr>
            <p:spPr>
              <a:xfrm>
                <a:off x="691937" y="3392819"/>
                <a:ext cx="20471" cy="21386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78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55754279-5E1C-33F3-6EFD-6CE4914F3CEC}"/>
              </a:ext>
            </a:extLst>
          </p:cNvPr>
          <p:cNvSpPr txBox="1"/>
          <p:nvPr/>
        </p:nvSpPr>
        <p:spPr>
          <a:xfrm>
            <a:off x="959077" y="340346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400" i="0" dirty="0">
                <a:solidFill>
                  <a:schemeClr val="accent1"/>
                </a:solidFill>
                <a:effectLst/>
                <a:latin typeface="PT    Sans"/>
              </a:rPr>
              <a:t>Khách hàng dùng nền tảng nào để mua sắm?</a:t>
            </a:r>
            <a:endParaRPr lang="en-US" sz="1400" dirty="0">
              <a:solidFill>
                <a:schemeClr val="accent1"/>
              </a:solidFill>
              <a:latin typeface="PT   San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EDE14AF-2D40-BD93-F606-D5CA4B229B07}"/>
              </a:ext>
            </a:extLst>
          </p:cNvPr>
          <p:cNvSpPr txBox="1"/>
          <p:nvPr/>
        </p:nvSpPr>
        <p:spPr>
          <a:xfrm>
            <a:off x="944792" y="390967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b="0" i="0" dirty="0">
                <a:solidFill>
                  <a:schemeClr val="accent1"/>
                </a:solidFill>
                <a:effectLst/>
                <a:latin typeface="PT     Sans"/>
              </a:rPr>
              <a:t>Có sự tương quan giữa doanh thu và login type không?</a:t>
            </a:r>
            <a:endParaRPr lang="en-US" sz="1400" dirty="0">
              <a:solidFill>
                <a:schemeClr val="accent1"/>
              </a:solidFill>
              <a:latin typeface="PT    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C3D2FF7B-8D55-FA2E-5AF0-2FFA97347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767" y="1312708"/>
            <a:ext cx="6367827" cy="3588649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07DA2C2-599C-35B7-D260-C944A468A5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017" y="1312708"/>
            <a:ext cx="7013051" cy="358864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7E7DB29-F624-C12B-5622-FC717A7C3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9186" y="1312707"/>
            <a:ext cx="7396805" cy="3588649"/>
          </a:xfrm>
          <a:prstGeom prst="rect">
            <a:avLst/>
          </a:prstGeom>
        </p:spPr>
      </p:pic>
      <p:sp>
        <p:nvSpPr>
          <p:cNvPr id="280" name="Google Shape;280;p36"/>
          <p:cNvSpPr txBox="1">
            <a:spLocks noGrp="1"/>
          </p:cNvSpPr>
          <p:nvPr>
            <p:ph type="title"/>
          </p:nvPr>
        </p:nvSpPr>
        <p:spPr>
          <a:xfrm>
            <a:off x="333942" y="16843"/>
            <a:ext cx="8501002" cy="992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vi-VN" sz="3200" i="0" dirty="0">
                <a:solidFill>
                  <a:srgbClr val="06080A"/>
                </a:solidFill>
                <a:effectLst/>
                <a:latin typeface="PT  Sans"/>
              </a:rPr>
              <a:t>Ngày và giờ ảnh hưởng đến doanh số </a:t>
            </a:r>
            <a:br>
              <a:rPr lang="vi-VN" sz="3200" i="0" dirty="0">
                <a:solidFill>
                  <a:srgbClr val="06080A"/>
                </a:solidFill>
                <a:effectLst/>
                <a:latin typeface="PT  Sans"/>
              </a:rPr>
            </a:br>
            <a:r>
              <a:rPr lang="vi-VN" sz="3200" i="0" dirty="0">
                <a:solidFill>
                  <a:srgbClr val="06080A"/>
                </a:solidFill>
                <a:effectLst/>
                <a:latin typeface="PT  Sans"/>
              </a:rPr>
              <a:t>bán hàng như thế nào? Tại sao?</a:t>
            </a:r>
            <a:endParaRPr lang="vi-VN" sz="3200" dirty="0">
              <a:solidFill>
                <a:srgbClr val="06080A"/>
              </a:solidFill>
              <a:latin typeface="PT  Sans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F129467-95D9-E1B9-7D26-9646AEA9C7A1}"/>
              </a:ext>
            </a:extLst>
          </p:cNvPr>
          <p:cNvCxnSpPr>
            <a:cxnSpLocks/>
          </p:cNvCxnSpPr>
          <p:nvPr/>
        </p:nvCxnSpPr>
        <p:spPr>
          <a:xfrm>
            <a:off x="308008" y="134752"/>
            <a:ext cx="0" cy="933651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EDECAE47-0413-80E5-18F4-E6957DE599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8139" y="1273069"/>
            <a:ext cx="7396805" cy="36679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>
            <a:spLocks noGrp="1"/>
          </p:cNvSpPr>
          <p:nvPr>
            <p:ph type="title"/>
          </p:nvPr>
        </p:nvSpPr>
        <p:spPr>
          <a:xfrm>
            <a:off x="575492" y="53340"/>
            <a:ext cx="7993015" cy="614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i="0" dirty="0">
                <a:solidFill>
                  <a:schemeClr val="tx1"/>
                </a:solidFill>
                <a:effectLst/>
                <a:latin typeface="PT   Sans"/>
              </a:rPr>
              <a:t>Tốc độ giao hàng và mức độ ưu tiên đơn hàng như thế nào?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281B154-5023-F095-9C7E-3CDA39E94DD1}"/>
              </a:ext>
            </a:extLst>
          </p:cNvPr>
          <p:cNvCxnSpPr>
            <a:cxnSpLocks/>
          </p:cNvCxnSpPr>
          <p:nvPr/>
        </p:nvCxnSpPr>
        <p:spPr>
          <a:xfrm>
            <a:off x="8682388" y="147697"/>
            <a:ext cx="0" cy="933651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8CB46B2-20BC-9F2A-923E-B71687B1A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92" y="1506080"/>
            <a:ext cx="6781800" cy="3324999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0"/>
    </p:bldLst>
  </p:timing>
</p:sld>
</file>

<file path=ppt/theme/theme1.xml><?xml version="1.0" encoding="utf-8"?>
<a:theme xmlns:a="http://schemas.openxmlformats.org/drawingml/2006/main" name="Institutional Meeting by Slidesgo">
  <a:themeElements>
    <a:clrScheme name="Simple Light">
      <a:dk1>
        <a:srgbClr val="E4D2BF"/>
      </a:dk1>
      <a:lt1>
        <a:srgbClr val="2C3748"/>
      </a:lt1>
      <a:dk2>
        <a:srgbClr val="BC9D86"/>
      </a:dk2>
      <a:lt2>
        <a:srgbClr val="A57C5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1000</TotalTime>
  <Words>311</Words>
  <Application>Microsoft Office PowerPoint</Application>
  <PresentationFormat>On-screen Show (16:9)</PresentationFormat>
  <Paragraphs>30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PT  Sans</vt:lpstr>
      <vt:lpstr>PT     Sans</vt:lpstr>
      <vt:lpstr>Nanum Myeongjo</vt:lpstr>
      <vt:lpstr>PT Sans</vt:lpstr>
      <vt:lpstr>PT    Sans</vt:lpstr>
      <vt:lpstr>Arial</vt:lpstr>
      <vt:lpstr>Bebas Neue</vt:lpstr>
      <vt:lpstr>Nunito Light</vt:lpstr>
      <vt:lpstr>PT   Sans</vt:lpstr>
      <vt:lpstr>Institutional Meeting by Slidesgo</vt:lpstr>
      <vt:lpstr>FINAL PROJECT</vt:lpstr>
      <vt:lpstr>Business Description</vt:lpstr>
      <vt:lpstr>PowerPoint Presentation</vt:lpstr>
      <vt:lpstr>Business model </vt:lpstr>
      <vt:lpstr>PowerPoint Presentation</vt:lpstr>
      <vt:lpstr>Data Cleaning Step</vt:lpstr>
      <vt:lpstr>Data Analysis</vt:lpstr>
      <vt:lpstr>Ngày và giờ ảnh hưởng đến doanh số  bán hàng như thế nào? Tại sao?</vt:lpstr>
      <vt:lpstr>Tốc độ giao hàng và mức độ ưu tiên đơn hàng như thế nào?</vt:lpstr>
      <vt:lpstr>Doanh nghiệp đang bán những loại sản phẩm nào?</vt:lpstr>
      <vt:lpstr>Doanh nghiệp đang bán những loại sản phẩm nào?</vt:lpstr>
      <vt:lpstr>Doanh nghiệp đang bán những loại sản phẩm nào?</vt:lpstr>
      <vt:lpstr>Có sự khác biệt về tỷ lệ nam và nữ mua sắm các danh mục  sản phẩm không? </vt:lpstr>
      <vt:lpstr>Khách hàng dùng nền tảng nào để mua sắm?</vt:lpstr>
      <vt:lpstr>Có sự tương quan giữa doanh thu và login type không?</vt:lpstr>
      <vt:lpstr>RFM</vt:lpstr>
      <vt:lpstr>Doanh thu và lợi nhuận của từng phân khúc mang lại chiếm bao nhiêu? </vt:lpstr>
      <vt:lpstr>Số lượng khách hàng trong từng phân khúc?</vt:lpstr>
      <vt:lpstr>Conclusion &amp; Recommendation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TEST</dc:title>
  <cp:lastModifiedBy>Lê Hoàng Gia Hi</cp:lastModifiedBy>
  <cp:revision>7</cp:revision>
  <dcterms:modified xsi:type="dcterms:W3CDTF">2023-10-12T12:57:40Z</dcterms:modified>
</cp:coreProperties>
</file>